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anva Sans" panose="020B0604020202020204" charset="0"/>
      <p:regular r:id="rId15"/>
    </p:embeddedFont>
    <p:embeddedFont>
      <p:font typeface="Canva Sans Bold" panose="020B0604020202020204" charset="0"/>
      <p:regular r:id="rId16"/>
    </p:embeddedFont>
    <p:embeddedFont>
      <p:font typeface="Poppins 1" panose="020B0604020202020204" charset="0"/>
      <p:regular r:id="rId17"/>
    </p:embeddedFont>
    <p:embeddedFont>
      <p:font typeface="Poppins 1 Bold" panose="020B0604020202020204" charset="0"/>
      <p:regular r:id="rId18"/>
    </p:embeddedFont>
    <p:embeddedFont>
      <p:font typeface="Poppins 1 Semi-Bold" panose="020B0604020202020204" charset="0"/>
      <p:regular r:id="rId19"/>
    </p:embeddedFont>
    <p:embeddedFont>
      <p:font typeface="Poppins 2 Bold" panose="020B0604020202020204" charset="0"/>
      <p:regular r:id="rId20"/>
    </p:embeddedFont>
    <p:embeddedFont>
      <p:font typeface="Poppins 2 Semi-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89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sv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png>
</file>

<file path=ppt/media/image34.png>
</file>

<file path=ppt/media/image35.png>
</file>

<file path=ppt/media/image36.jpeg>
</file>

<file path=ppt/media/image37.jpeg>
</file>

<file path=ppt/media/image38.jpeg>
</file>

<file path=ppt/media/image4.svg>
</file>

<file path=ppt/media/image5.svg>
</file>

<file path=ppt/media/image6.sv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colab.research.google.com/drive/1MZKRVaES5aEoc7RxrcigyyN_JzKtzre1?usp=sharing" TargetMode="External"/><Relationship Id="rId2" Type="http://schemas.openxmlformats.org/officeDocument/2006/relationships/image" Target="../media/image3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18" Type="http://schemas.openxmlformats.org/officeDocument/2006/relationships/image" Target="../media/image19.svg"/><Relationship Id="rId3" Type="http://schemas.openxmlformats.org/officeDocument/2006/relationships/image" Target="../media/image4.svg"/><Relationship Id="rId7" Type="http://schemas.openxmlformats.org/officeDocument/2006/relationships/image" Target="../media/image8.png"/><Relationship Id="rId12" Type="http://schemas.openxmlformats.org/officeDocument/2006/relationships/image" Target="../media/image13.svg"/><Relationship Id="rId17" Type="http://schemas.openxmlformats.org/officeDocument/2006/relationships/image" Target="../media/image18.png"/><Relationship Id="rId2" Type="http://schemas.openxmlformats.org/officeDocument/2006/relationships/image" Target="../media/image3.png"/><Relationship Id="rId16" Type="http://schemas.openxmlformats.org/officeDocument/2006/relationships/image" Target="../media/image17.svg"/><Relationship Id="rId1" Type="http://schemas.openxmlformats.org/officeDocument/2006/relationships/slideLayout" Target="../slideLayouts/slideLayout7.xml"/><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svg"/><Relationship Id="rId15" Type="http://schemas.openxmlformats.org/officeDocument/2006/relationships/image" Target="../media/image1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 Id="rId14" Type="http://schemas.openxmlformats.org/officeDocument/2006/relationships/image" Target="../media/image15.svg"/></Relationships>
</file>

<file path=ppt/slides/_rels/slide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svg"/><Relationship Id="rId7" Type="http://schemas.openxmlformats.org/officeDocument/2006/relationships/image" Target="../media/image26.png"/><Relationship Id="rId12" Type="http://schemas.openxmlformats.org/officeDocument/2006/relationships/image" Target="../media/image31.sv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svg"/><Relationship Id="rId11" Type="http://schemas.openxmlformats.org/officeDocument/2006/relationships/image" Target="../media/image30.pn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svg"/><Relationship Id="rId9" Type="http://schemas.openxmlformats.org/officeDocument/2006/relationships/image" Target="../media/image28.png"/></Relationships>
</file>

<file path=ppt/slides/_rels/slide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rot="1818284">
            <a:off x="10981074" y="-2716796"/>
            <a:ext cx="3952556" cy="16029749"/>
            <a:chOff x="0" y="0"/>
            <a:chExt cx="1041002" cy="4221827"/>
          </a:xfrm>
        </p:grpSpPr>
        <p:sp>
          <p:nvSpPr>
            <p:cNvPr id="3" name="Freeform 3"/>
            <p:cNvSpPr/>
            <p:nvPr/>
          </p:nvSpPr>
          <p:spPr>
            <a:xfrm>
              <a:off x="0" y="0"/>
              <a:ext cx="1041002" cy="4221827"/>
            </a:xfrm>
            <a:custGeom>
              <a:avLst/>
              <a:gdLst/>
              <a:ahLst/>
              <a:cxnLst/>
              <a:rect l="l" t="t" r="r" b="b"/>
              <a:pathLst>
                <a:path w="1041002" h="4221827">
                  <a:moveTo>
                    <a:pt x="0" y="0"/>
                  </a:moveTo>
                  <a:lnTo>
                    <a:pt x="1041002" y="0"/>
                  </a:lnTo>
                  <a:lnTo>
                    <a:pt x="1041002" y="4221827"/>
                  </a:lnTo>
                  <a:lnTo>
                    <a:pt x="0" y="4221827"/>
                  </a:lnTo>
                  <a:close/>
                </a:path>
              </a:pathLst>
            </a:custGeom>
            <a:solidFill>
              <a:srgbClr val="2D8BBA"/>
            </a:solidFill>
          </p:spPr>
          <p:txBody>
            <a:bodyPr/>
            <a:lstStyle/>
            <a:p>
              <a:endParaRPr lang="en-IN"/>
            </a:p>
          </p:txBody>
        </p:sp>
        <p:sp>
          <p:nvSpPr>
            <p:cNvPr id="4" name="TextBox 4"/>
            <p:cNvSpPr txBox="1"/>
            <p:nvPr/>
          </p:nvSpPr>
          <p:spPr>
            <a:xfrm>
              <a:off x="0" y="-57150"/>
              <a:ext cx="1041002" cy="4278977"/>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1818284">
            <a:off x="19477975" y="-7285016"/>
            <a:ext cx="274711" cy="11053763"/>
            <a:chOff x="0" y="0"/>
            <a:chExt cx="72352" cy="2911279"/>
          </a:xfrm>
        </p:grpSpPr>
        <p:sp>
          <p:nvSpPr>
            <p:cNvPr id="6" name="Freeform 6"/>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solidFill>
              <a:srgbClr val="2D8BBA"/>
            </a:solidFill>
          </p:spPr>
          <p:txBody>
            <a:bodyPr/>
            <a:lstStyle/>
            <a:p>
              <a:endParaRPr lang="en-IN"/>
            </a:p>
          </p:txBody>
        </p:sp>
        <p:sp>
          <p:nvSpPr>
            <p:cNvPr id="7" name="TextBox 7"/>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818284">
            <a:off x="7345988" y="4232895"/>
            <a:ext cx="274711" cy="11053763"/>
            <a:chOff x="0" y="0"/>
            <a:chExt cx="72352" cy="2911279"/>
          </a:xfrm>
        </p:grpSpPr>
        <p:sp>
          <p:nvSpPr>
            <p:cNvPr id="9" name="Freeform 9"/>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solidFill>
              <a:srgbClr val="2D8BBA"/>
            </a:solidFill>
          </p:spPr>
          <p:txBody>
            <a:bodyPr/>
            <a:lstStyle/>
            <a:p>
              <a:endParaRPr lang="en-IN"/>
            </a:p>
          </p:txBody>
        </p:sp>
        <p:sp>
          <p:nvSpPr>
            <p:cNvPr id="10" name="TextBox 10"/>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9144000" y="1149327"/>
            <a:ext cx="8982538" cy="7988157"/>
            <a:chOff x="0" y="0"/>
            <a:chExt cx="21896591" cy="19472605"/>
          </a:xfrm>
        </p:grpSpPr>
        <p:sp>
          <p:nvSpPr>
            <p:cNvPr id="12" name="Freeform 12"/>
            <p:cNvSpPr/>
            <p:nvPr/>
          </p:nvSpPr>
          <p:spPr>
            <a:xfrm>
              <a:off x="0" y="0"/>
              <a:ext cx="21896578" cy="19472656"/>
            </a:xfrm>
            <a:custGeom>
              <a:avLst/>
              <a:gdLst/>
              <a:ahLst/>
              <a:cxnLst/>
              <a:rect l="l" t="t" r="r" b="b"/>
              <a:pathLst>
                <a:path w="21896578" h="19472656">
                  <a:moveTo>
                    <a:pt x="11347450" y="0"/>
                  </a:moveTo>
                  <a:lnTo>
                    <a:pt x="0" y="19472656"/>
                  </a:lnTo>
                  <a:lnTo>
                    <a:pt x="21896578" y="19472656"/>
                  </a:lnTo>
                  <a:lnTo>
                    <a:pt x="21896578" y="0"/>
                  </a:lnTo>
                  <a:close/>
                </a:path>
              </a:pathLst>
            </a:custGeom>
            <a:solidFill>
              <a:srgbClr val="FFFFFF"/>
            </a:solidFill>
            <a:ln w="12700">
              <a:solidFill>
                <a:srgbClr val="000000"/>
              </a:solidFill>
            </a:ln>
          </p:spPr>
          <p:txBody>
            <a:bodyPr/>
            <a:lstStyle/>
            <a:p>
              <a:endParaRPr lang="en-IN"/>
            </a:p>
          </p:txBody>
        </p:sp>
      </p:grpSp>
      <p:grpSp>
        <p:nvGrpSpPr>
          <p:cNvPr id="13" name="Group 13"/>
          <p:cNvGrpSpPr/>
          <p:nvPr/>
        </p:nvGrpSpPr>
        <p:grpSpPr>
          <a:xfrm>
            <a:off x="9540506" y="1381125"/>
            <a:ext cx="8461234" cy="7524563"/>
            <a:chOff x="0" y="0"/>
            <a:chExt cx="21896591" cy="19472605"/>
          </a:xfrm>
        </p:grpSpPr>
        <p:sp>
          <p:nvSpPr>
            <p:cNvPr id="14" name="Freeform 14"/>
            <p:cNvSpPr/>
            <p:nvPr/>
          </p:nvSpPr>
          <p:spPr>
            <a:xfrm>
              <a:off x="0" y="0"/>
              <a:ext cx="21896578" cy="19472656"/>
            </a:xfrm>
            <a:custGeom>
              <a:avLst/>
              <a:gdLst/>
              <a:ahLst/>
              <a:cxnLst/>
              <a:rect l="l" t="t" r="r" b="b"/>
              <a:pathLst>
                <a:path w="21896578" h="19472656">
                  <a:moveTo>
                    <a:pt x="11347450" y="0"/>
                  </a:moveTo>
                  <a:lnTo>
                    <a:pt x="0" y="19472656"/>
                  </a:lnTo>
                  <a:lnTo>
                    <a:pt x="21896578" y="19472656"/>
                  </a:lnTo>
                  <a:lnTo>
                    <a:pt x="21896578" y="0"/>
                  </a:lnTo>
                  <a:close/>
                </a:path>
              </a:pathLst>
            </a:custGeom>
            <a:blipFill>
              <a:blip r:embed="rId2"/>
              <a:stretch>
                <a:fillRect l="-16614" r="-16614"/>
              </a:stretch>
            </a:blipFill>
          </p:spPr>
          <p:txBody>
            <a:bodyPr/>
            <a:lstStyle/>
            <a:p>
              <a:endParaRPr lang="en-IN"/>
            </a:p>
          </p:txBody>
        </p:sp>
      </p:grpSp>
      <p:grpSp>
        <p:nvGrpSpPr>
          <p:cNvPr id="15" name="Group 15"/>
          <p:cNvGrpSpPr/>
          <p:nvPr/>
        </p:nvGrpSpPr>
        <p:grpSpPr>
          <a:xfrm rot="1818284">
            <a:off x="17110777" y="5356362"/>
            <a:ext cx="3194203" cy="7569921"/>
            <a:chOff x="0" y="0"/>
            <a:chExt cx="841272" cy="1993724"/>
          </a:xfrm>
        </p:grpSpPr>
        <p:sp>
          <p:nvSpPr>
            <p:cNvPr id="16" name="Freeform 16"/>
            <p:cNvSpPr/>
            <p:nvPr/>
          </p:nvSpPr>
          <p:spPr>
            <a:xfrm>
              <a:off x="0" y="0"/>
              <a:ext cx="841272" cy="1993724"/>
            </a:xfrm>
            <a:custGeom>
              <a:avLst/>
              <a:gdLst/>
              <a:ahLst/>
              <a:cxnLst/>
              <a:rect l="l" t="t" r="r" b="b"/>
              <a:pathLst>
                <a:path w="841272" h="1993724">
                  <a:moveTo>
                    <a:pt x="0" y="0"/>
                  </a:moveTo>
                  <a:lnTo>
                    <a:pt x="841272" y="0"/>
                  </a:lnTo>
                  <a:lnTo>
                    <a:pt x="841272" y="1993724"/>
                  </a:lnTo>
                  <a:lnTo>
                    <a:pt x="0" y="1993724"/>
                  </a:lnTo>
                  <a:close/>
                </a:path>
              </a:pathLst>
            </a:custGeom>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p:spPr>
          <p:txBody>
            <a:bodyPr/>
            <a:lstStyle/>
            <a:p>
              <a:endParaRPr lang="en-IN"/>
            </a:p>
          </p:txBody>
        </p:sp>
        <p:sp>
          <p:nvSpPr>
            <p:cNvPr id="17" name="TextBox 17"/>
            <p:cNvSpPr txBox="1"/>
            <p:nvPr/>
          </p:nvSpPr>
          <p:spPr>
            <a:xfrm>
              <a:off x="0" y="-57150"/>
              <a:ext cx="841272" cy="2050874"/>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2459526" y="3070359"/>
            <a:ext cx="8660728" cy="649292"/>
            <a:chOff x="0" y="0"/>
            <a:chExt cx="4666826" cy="349871"/>
          </a:xfrm>
        </p:grpSpPr>
        <p:sp>
          <p:nvSpPr>
            <p:cNvPr id="19" name="Freeform 19"/>
            <p:cNvSpPr/>
            <p:nvPr/>
          </p:nvSpPr>
          <p:spPr>
            <a:xfrm>
              <a:off x="0" y="0"/>
              <a:ext cx="4666826" cy="349871"/>
            </a:xfrm>
            <a:custGeom>
              <a:avLst/>
              <a:gdLst/>
              <a:ahLst/>
              <a:cxnLst/>
              <a:rect l="l" t="t" r="r" b="b"/>
              <a:pathLst>
                <a:path w="4666826" h="349871">
                  <a:moveTo>
                    <a:pt x="203200" y="0"/>
                  </a:moveTo>
                  <a:lnTo>
                    <a:pt x="4666826" y="0"/>
                  </a:lnTo>
                  <a:lnTo>
                    <a:pt x="4463626" y="349871"/>
                  </a:lnTo>
                  <a:lnTo>
                    <a:pt x="0" y="349871"/>
                  </a:lnTo>
                  <a:lnTo>
                    <a:pt x="203200" y="0"/>
                  </a:lnTo>
                  <a:close/>
                </a:path>
              </a:pathLst>
            </a:custGeom>
            <a:solidFill>
              <a:srgbClr val="2D8BBA"/>
            </a:solidFill>
          </p:spPr>
          <p:txBody>
            <a:bodyPr/>
            <a:lstStyle/>
            <a:p>
              <a:endParaRPr lang="en-IN"/>
            </a:p>
          </p:txBody>
        </p:sp>
        <p:sp>
          <p:nvSpPr>
            <p:cNvPr id="20" name="TextBox 20"/>
            <p:cNvSpPr txBox="1"/>
            <p:nvPr/>
          </p:nvSpPr>
          <p:spPr>
            <a:xfrm>
              <a:off x="101600" y="-57150"/>
              <a:ext cx="4463626" cy="407021"/>
            </a:xfrm>
            <a:prstGeom prst="rect">
              <a:avLst/>
            </a:prstGeom>
          </p:spPr>
          <p:txBody>
            <a:bodyPr lIns="50800" tIns="50800" rIns="50800" bIns="50800" rtlCol="0" anchor="ctr"/>
            <a:lstStyle/>
            <a:p>
              <a:pPr algn="ctr">
                <a:lnSpc>
                  <a:spcPts val="2659"/>
                </a:lnSpc>
              </a:pPr>
              <a:endParaRPr/>
            </a:p>
          </p:txBody>
        </p:sp>
      </p:grpSp>
      <p:sp>
        <p:nvSpPr>
          <p:cNvPr id="21" name="TextBox 21"/>
          <p:cNvSpPr txBox="1"/>
          <p:nvPr/>
        </p:nvSpPr>
        <p:spPr>
          <a:xfrm>
            <a:off x="1030502" y="738539"/>
            <a:ext cx="4717227" cy="642586"/>
          </a:xfrm>
          <a:prstGeom prst="rect">
            <a:avLst/>
          </a:prstGeom>
        </p:spPr>
        <p:txBody>
          <a:bodyPr lIns="0" tIns="0" rIns="0" bIns="0" rtlCol="0" anchor="t">
            <a:spAutoFit/>
          </a:bodyPr>
          <a:lstStyle/>
          <a:p>
            <a:pPr algn="l">
              <a:lnSpc>
                <a:spcPts val="5006"/>
              </a:lnSpc>
              <a:spcBef>
                <a:spcPct val="0"/>
              </a:spcBef>
            </a:pPr>
            <a:r>
              <a:rPr lang="en-US" sz="3576" b="1">
                <a:solidFill>
                  <a:srgbClr val="000000"/>
                </a:solidFill>
                <a:latin typeface="Poppins 1 Bold"/>
                <a:ea typeface="Poppins 1 Bold"/>
                <a:cs typeface="Poppins 1 Bold"/>
                <a:sym typeface="Poppins 1 Bold"/>
              </a:rPr>
              <a:t>HACK-A-STAT-25  </a:t>
            </a:r>
          </a:p>
        </p:txBody>
      </p:sp>
      <p:sp>
        <p:nvSpPr>
          <p:cNvPr id="22" name="TextBox 22"/>
          <p:cNvSpPr txBox="1"/>
          <p:nvPr/>
        </p:nvSpPr>
        <p:spPr>
          <a:xfrm>
            <a:off x="1030502" y="1795486"/>
            <a:ext cx="8761722" cy="3781657"/>
          </a:xfrm>
          <a:prstGeom prst="rect">
            <a:avLst/>
          </a:prstGeom>
        </p:spPr>
        <p:txBody>
          <a:bodyPr lIns="0" tIns="0" rIns="0" bIns="0" rtlCol="0" anchor="t">
            <a:spAutoFit/>
          </a:bodyPr>
          <a:lstStyle/>
          <a:p>
            <a:pPr algn="l">
              <a:lnSpc>
                <a:spcPts val="14343"/>
              </a:lnSpc>
            </a:pPr>
            <a:r>
              <a:rPr lang="en-US" sz="12472" b="1">
                <a:solidFill>
                  <a:srgbClr val="431096"/>
                </a:solidFill>
                <a:latin typeface="Poppins 2 Semi-Bold"/>
                <a:ea typeface="Poppins 2 Semi-Bold"/>
                <a:cs typeface="Poppins 2 Semi-Bold"/>
                <a:sym typeface="Poppins 2 Semi-Bold"/>
              </a:rPr>
              <a:t> Hackverse</a:t>
            </a:r>
          </a:p>
        </p:txBody>
      </p:sp>
      <p:sp>
        <p:nvSpPr>
          <p:cNvPr id="23" name="TextBox 23"/>
          <p:cNvSpPr txBox="1"/>
          <p:nvPr/>
        </p:nvSpPr>
        <p:spPr>
          <a:xfrm>
            <a:off x="1030502" y="3132150"/>
            <a:ext cx="5170700" cy="526609"/>
          </a:xfrm>
          <a:prstGeom prst="rect">
            <a:avLst/>
          </a:prstGeom>
        </p:spPr>
        <p:txBody>
          <a:bodyPr lIns="0" tIns="0" rIns="0" bIns="0" rtlCol="0" anchor="t">
            <a:spAutoFit/>
          </a:bodyPr>
          <a:lstStyle/>
          <a:p>
            <a:pPr algn="l">
              <a:lnSpc>
                <a:spcPts val="3945"/>
              </a:lnSpc>
            </a:pPr>
            <a:r>
              <a:rPr lang="en-US" sz="3430" b="1">
                <a:solidFill>
                  <a:srgbClr val="FFFFFF"/>
                </a:solidFill>
                <a:latin typeface="Poppins 1 Semi-Bold"/>
                <a:ea typeface="Poppins 1 Semi-Bold"/>
                <a:cs typeface="Poppins 1 Semi-Bold"/>
                <a:sym typeface="Poppins 1 Semi-Bold"/>
              </a:rPr>
              <a:t>Team name: </a:t>
            </a:r>
          </a:p>
        </p:txBody>
      </p:sp>
      <p:sp>
        <p:nvSpPr>
          <p:cNvPr id="24" name="TextBox 24"/>
          <p:cNvSpPr txBox="1"/>
          <p:nvPr/>
        </p:nvSpPr>
        <p:spPr>
          <a:xfrm>
            <a:off x="1150584" y="7039679"/>
            <a:ext cx="6452841" cy="4351518"/>
          </a:xfrm>
          <a:prstGeom prst="rect">
            <a:avLst/>
          </a:prstGeom>
        </p:spPr>
        <p:txBody>
          <a:bodyPr lIns="0" tIns="0" rIns="0" bIns="0" rtlCol="0" anchor="t">
            <a:spAutoFit/>
          </a:bodyPr>
          <a:lstStyle/>
          <a:p>
            <a:pPr algn="l">
              <a:lnSpc>
                <a:spcPts val="4277"/>
              </a:lnSpc>
            </a:pPr>
            <a:r>
              <a:rPr lang="en-US" sz="3055" b="1">
                <a:solidFill>
                  <a:srgbClr val="000000"/>
                </a:solidFill>
                <a:latin typeface="Poppins 1 Bold"/>
                <a:ea typeface="Poppins 1 Bold"/>
                <a:cs typeface="Poppins 1 Bold"/>
                <a:sym typeface="Poppins 1 Bold"/>
              </a:rPr>
              <a:t>Members: </a:t>
            </a:r>
          </a:p>
          <a:p>
            <a:pPr algn="l">
              <a:lnSpc>
                <a:spcPts val="4277"/>
              </a:lnSpc>
            </a:pPr>
            <a:r>
              <a:rPr lang="en-US" sz="3055" b="1">
                <a:solidFill>
                  <a:srgbClr val="000000"/>
                </a:solidFill>
                <a:latin typeface="Poppins 1 Bold"/>
                <a:ea typeface="Poppins 1 Bold"/>
                <a:cs typeface="Poppins 1 Bold"/>
                <a:sym typeface="Poppins 1 Bold"/>
              </a:rPr>
              <a:t>Aayushi Fariya  </a:t>
            </a:r>
          </a:p>
          <a:p>
            <a:pPr algn="l">
              <a:lnSpc>
                <a:spcPts val="4277"/>
              </a:lnSpc>
            </a:pPr>
            <a:r>
              <a:rPr lang="en-US" sz="3055" b="1">
                <a:solidFill>
                  <a:srgbClr val="000000"/>
                </a:solidFill>
                <a:latin typeface="Poppins 1 Bold"/>
                <a:ea typeface="Poppins 1 Bold"/>
                <a:cs typeface="Poppins 1 Bold"/>
                <a:sym typeface="Poppins 1 Bold"/>
              </a:rPr>
              <a:t>Sayali Mahurkar</a:t>
            </a:r>
          </a:p>
          <a:p>
            <a:pPr algn="l">
              <a:lnSpc>
                <a:spcPts val="4277"/>
              </a:lnSpc>
            </a:pPr>
            <a:r>
              <a:rPr lang="en-US" sz="3055" b="1">
                <a:solidFill>
                  <a:srgbClr val="000000"/>
                </a:solidFill>
                <a:latin typeface="Poppins 1 Bold"/>
                <a:ea typeface="Poppins 1 Bold"/>
                <a:cs typeface="Poppins 1 Bold"/>
                <a:sym typeface="Poppins 1 Bold"/>
              </a:rPr>
              <a:t>Sneha Maheshwari</a:t>
            </a:r>
          </a:p>
          <a:p>
            <a:pPr algn="l">
              <a:lnSpc>
                <a:spcPts val="4277"/>
              </a:lnSpc>
            </a:pPr>
            <a:endParaRPr lang="en-US" sz="3055" b="1">
              <a:solidFill>
                <a:srgbClr val="000000"/>
              </a:solidFill>
              <a:latin typeface="Poppins 1 Bold"/>
              <a:ea typeface="Poppins 1 Bold"/>
              <a:cs typeface="Poppins 1 Bold"/>
              <a:sym typeface="Poppins 1 Bold"/>
            </a:endParaRPr>
          </a:p>
          <a:p>
            <a:pPr algn="l">
              <a:lnSpc>
                <a:spcPts val="4277"/>
              </a:lnSpc>
            </a:pPr>
            <a:endParaRPr lang="en-US" sz="3055" b="1">
              <a:solidFill>
                <a:srgbClr val="000000"/>
              </a:solidFill>
              <a:latin typeface="Poppins 1 Bold"/>
              <a:ea typeface="Poppins 1 Bold"/>
              <a:cs typeface="Poppins 1 Bold"/>
              <a:sym typeface="Poppins 1 Bold"/>
            </a:endParaRPr>
          </a:p>
          <a:p>
            <a:pPr algn="l">
              <a:lnSpc>
                <a:spcPts val="4277"/>
              </a:lnSpc>
            </a:pPr>
            <a:endParaRPr lang="en-US" sz="3055" b="1">
              <a:solidFill>
                <a:srgbClr val="000000"/>
              </a:solidFill>
              <a:latin typeface="Poppins 1 Bold"/>
              <a:ea typeface="Poppins 1 Bold"/>
              <a:cs typeface="Poppins 1 Bold"/>
              <a:sym typeface="Poppins 1 Bold"/>
            </a:endParaRPr>
          </a:p>
          <a:p>
            <a:pPr algn="l">
              <a:lnSpc>
                <a:spcPts val="4277"/>
              </a:lnSpc>
              <a:spcBef>
                <a:spcPct val="0"/>
              </a:spcBef>
            </a:pPr>
            <a:endParaRPr lang="en-US" sz="3055" b="1">
              <a:solidFill>
                <a:srgbClr val="000000"/>
              </a:solidFill>
              <a:latin typeface="Poppins 1 Bold"/>
              <a:ea typeface="Poppins 1 Bold"/>
              <a:cs typeface="Poppins 1 Bold"/>
              <a:sym typeface="Poppins 1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a:off x="11699749" y="1343388"/>
            <a:ext cx="11928622" cy="7914912"/>
            <a:chOff x="0" y="0"/>
            <a:chExt cx="498235" cy="330590"/>
          </a:xfrm>
        </p:grpSpPr>
        <p:sp>
          <p:nvSpPr>
            <p:cNvPr id="3" name="Freeform 3"/>
            <p:cNvSpPr/>
            <p:nvPr/>
          </p:nvSpPr>
          <p:spPr>
            <a:xfrm>
              <a:off x="0" y="0"/>
              <a:ext cx="498235" cy="330590"/>
            </a:xfrm>
            <a:custGeom>
              <a:avLst/>
              <a:gdLst/>
              <a:ahLst/>
              <a:cxnLst/>
              <a:rect l="l" t="t" r="r" b="b"/>
              <a:pathLst>
                <a:path w="498235" h="330590">
                  <a:moveTo>
                    <a:pt x="203200" y="0"/>
                  </a:moveTo>
                  <a:lnTo>
                    <a:pt x="498235" y="0"/>
                  </a:lnTo>
                  <a:lnTo>
                    <a:pt x="295035" y="330590"/>
                  </a:lnTo>
                  <a:lnTo>
                    <a:pt x="0" y="330590"/>
                  </a:lnTo>
                  <a:lnTo>
                    <a:pt x="203200" y="0"/>
                  </a:lnTo>
                  <a:close/>
                </a:path>
              </a:pathLst>
            </a:custGeom>
            <a:solidFill>
              <a:srgbClr val="FFFFFF"/>
            </a:solidFill>
          </p:spPr>
          <p:txBody>
            <a:bodyPr/>
            <a:lstStyle/>
            <a:p>
              <a:endParaRPr lang="en-IN"/>
            </a:p>
          </p:txBody>
        </p:sp>
        <p:sp>
          <p:nvSpPr>
            <p:cNvPr id="4" name="TextBox 4"/>
            <p:cNvSpPr txBox="1"/>
            <p:nvPr/>
          </p:nvSpPr>
          <p:spPr>
            <a:xfrm>
              <a:off x="101600" y="-57150"/>
              <a:ext cx="295035" cy="38774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2409086" y="1298623"/>
            <a:ext cx="11219285" cy="7689754"/>
            <a:chOff x="0" y="0"/>
            <a:chExt cx="42559567" cy="29170541"/>
          </a:xfrm>
        </p:grpSpPr>
        <p:sp>
          <p:nvSpPr>
            <p:cNvPr id="6" name="Freeform 6"/>
            <p:cNvSpPr/>
            <p:nvPr/>
          </p:nvSpPr>
          <p:spPr>
            <a:xfrm>
              <a:off x="0" y="0"/>
              <a:ext cx="42559604" cy="29170502"/>
            </a:xfrm>
            <a:custGeom>
              <a:avLst/>
              <a:gdLst/>
              <a:ahLst/>
              <a:cxnLst/>
              <a:rect l="l" t="t" r="r" b="b"/>
              <a:pathLst>
                <a:path w="42559604" h="29170502">
                  <a:moveTo>
                    <a:pt x="17184878" y="0"/>
                  </a:moveTo>
                  <a:lnTo>
                    <a:pt x="0" y="29170502"/>
                  </a:lnTo>
                  <a:lnTo>
                    <a:pt x="25374727" y="29170502"/>
                  </a:lnTo>
                  <a:lnTo>
                    <a:pt x="42559604" y="0"/>
                  </a:lnTo>
                  <a:lnTo>
                    <a:pt x="17184878" y="0"/>
                  </a:lnTo>
                  <a:close/>
                </a:path>
              </a:pathLst>
            </a:custGeom>
            <a:blipFill>
              <a:blip r:embed="rId2"/>
              <a:stretch>
                <a:fillRect l="-41064" t="-15257" b="-22122"/>
              </a:stretch>
            </a:blipFill>
          </p:spPr>
          <p:txBody>
            <a:bodyPr/>
            <a:lstStyle/>
            <a:p>
              <a:endParaRPr lang="en-IN"/>
            </a:p>
          </p:txBody>
        </p:sp>
      </p:grpSp>
      <p:grpSp>
        <p:nvGrpSpPr>
          <p:cNvPr id="7" name="Group 7"/>
          <p:cNvGrpSpPr/>
          <p:nvPr/>
        </p:nvGrpSpPr>
        <p:grpSpPr>
          <a:xfrm rot="1818284">
            <a:off x="-2129220" y="-3596670"/>
            <a:ext cx="3194203" cy="7569921"/>
            <a:chOff x="0" y="0"/>
            <a:chExt cx="841272" cy="1993724"/>
          </a:xfrm>
        </p:grpSpPr>
        <p:sp>
          <p:nvSpPr>
            <p:cNvPr id="8" name="Freeform 8"/>
            <p:cNvSpPr/>
            <p:nvPr/>
          </p:nvSpPr>
          <p:spPr>
            <a:xfrm>
              <a:off x="0" y="0"/>
              <a:ext cx="841272" cy="1993724"/>
            </a:xfrm>
            <a:custGeom>
              <a:avLst/>
              <a:gdLst/>
              <a:ahLst/>
              <a:cxnLst/>
              <a:rect l="l" t="t" r="r" b="b"/>
              <a:pathLst>
                <a:path w="841272" h="1993724">
                  <a:moveTo>
                    <a:pt x="0" y="0"/>
                  </a:moveTo>
                  <a:lnTo>
                    <a:pt x="841272" y="0"/>
                  </a:lnTo>
                  <a:lnTo>
                    <a:pt x="841272" y="1993724"/>
                  </a:lnTo>
                  <a:lnTo>
                    <a:pt x="0" y="1993724"/>
                  </a:lnTo>
                  <a:close/>
                </a:path>
              </a:pathLst>
            </a:custGeom>
            <a:gradFill rotWithShape="1">
              <a:gsLst>
                <a:gs pos="0">
                  <a:srgbClr val="51048D">
                    <a:alpha val="100000"/>
                  </a:srgbClr>
                </a:gs>
                <a:gs pos="50000">
                  <a:srgbClr val="054CC4">
                    <a:alpha val="49500"/>
                  </a:srgbClr>
                </a:gs>
                <a:gs pos="100000">
                  <a:srgbClr val="C405B7">
                    <a:alpha val="0"/>
                  </a:srgbClr>
                </a:gs>
              </a:gsLst>
              <a:lin ang="5400000"/>
            </a:gradFill>
          </p:spPr>
          <p:txBody>
            <a:bodyPr/>
            <a:lstStyle/>
            <a:p>
              <a:endParaRPr lang="en-IN"/>
            </a:p>
          </p:txBody>
        </p:sp>
        <p:sp>
          <p:nvSpPr>
            <p:cNvPr id="9" name="TextBox 9"/>
            <p:cNvSpPr txBox="1"/>
            <p:nvPr/>
          </p:nvSpPr>
          <p:spPr>
            <a:xfrm>
              <a:off x="0" y="-57150"/>
              <a:ext cx="841272" cy="2050874"/>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382254" y="1951968"/>
            <a:ext cx="13064378" cy="7781041"/>
          </a:xfrm>
          <a:prstGeom prst="rect">
            <a:avLst/>
          </a:prstGeom>
        </p:spPr>
        <p:txBody>
          <a:bodyPr lIns="0" tIns="0" rIns="0" bIns="0" rtlCol="0" anchor="t">
            <a:spAutoFit/>
          </a:bodyPr>
          <a:lstStyle/>
          <a:p>
            <a:pPr marL="636539" lvl="1" indent="-318269" algn="just">
              <a:lnSpc>
                <a:spcPts val="3832"/>
              </a:lnSpc>
              <a:buFont typeface="Arial"/>
              <a:buChar char="•"/>
            </a:pPr>
            <a:r>
              <a:rPr lang="en-US" sz="2948" dirty="0">
                <a:solidFill>
                  <a:srgbClr val="000000"/>
                </a:solidFill>
                <a:latin typeface="Poppins 1"/>
                <a:ea typeface="Poppins 1"/>
                <a:cs typeface="Poppins 1"/>
                <a:sym typeface="Poppins 1"/>
              </a:rPr>
              <a:t>Feature Selection: Chi-Square test identified key features like age, race, A1Cresult, and change.</a:t>
            </a:r>
          </a:p>
          <a:p>
            <a:pPr marL="636539" lvl="1" indent="-318269" algn="just">
              <a:lnSpc>
                <a:spcPts val="3832"/>
              </a:lnSpc>
              <a:buFont typeface="Arial"/>
              <a:buChar char="•"/>
            </a:pPr>
            <a:r>
              <a:rPr lang="en-US" sz="2948" dirty="0">
                <a:solidFill>
                  <a:srgbClr val="000000"/>
                </a:solidFill>
                <a:latin typeface="Poppins 1"/>
                <a:ea typeface="Poppins 1"/>
                <a:cs typeface="Poppins 1"/>
                <a:sym typeface="Poppins 1"/>
              </a:rPr>
              <a:t>Imputation: Missing values in Medical Specialty imputed using Random Forest (e.g., Internal Medicine: 29,805 cases).</a:t>
            </a:r>
          </a:p>
          <a:p>
            <a:pPr marL="636539" lvl="1" indent="-318269" algn="just">
              <a:lnSpc>
                <a:spcPts val="3832"/>
              </a:lnSpc>
              <a:buFont typeface="Arial"/>
              <a:buChar char="•"/>
            </a:pPr>
            <a:r>
              <a:rPr lang="en-US" sz="2948" dirty="0">
                <a:solidFill>
                  <a:srgbClr val="000000"/>
                </a:solidFill>
                <a:latin typeface="Poppins 1"/>
                <a:ea typeface="Poppins 1"/>
                <a:cs typeface="Poppins 1"/>
                <a:sym typeface="Poppins 1"/>
              </a:rPr>
              <a:t>HbA1c &amp; Medication Change:</a:t>
            </a:r>
          </a:p>
          <a:p>
            <a:pPr marL="1273077" lvl="2" indent="-424359" algn="just">
              <a:lnSpc>
                <a:spcPts val="3832"/>
              </a:lnSpc>
              <a:buFont typeface="Arial"/>
              <a:buChar char="⚬"/>
            </a:pPr>
            <a:r>
              <a:rPr lang="en-US" sz="2948" dirty="0">
                <a:solidFill>
                  <a:srgbClr val="000000"/>
                </a:solidFill>
                <a:latin typeface="Poppins 1"/>
                <a:ea typeface="Poppins 1"/>
                <a:cs typeface="Poppins 1"/>
                <a:sym typeface="Poppins 1"/>
              </a:rPr>
              <a:t>Equal patients had medication changes despite no HbA1C test (~1320 vs. 1394).</a:t>
            </a:r>
          </a:p>
          <a:p>
            <a:pPr marL="1273077" lvl="2" indent="-424359" algn="just">
              <a:lnSpc>
                <a:spcPts val="3832"/>
              </a:lnSpc>
              <a:buFont typeface="Arial"/>
              <a:buChar char="⚬"/>
            </a:pPr>
            <a:r>
              <a:rPr lang="en-US" sz="2948" dirty="0">
                <a:solidFill>
                  <a:srgbClr val="000000"/>
                </a:solidFill>
                <a:latin typeface="Poppins 1"/>
                <a:ea typeface="Poppins 1"/>
                <a:cs typeface="Poppins 1"/>
                <a:sym typeface="Poppins 1"/>
              </a:rPr>
              <a:t>Unexpected adjustments for HbA1C &gt;7 suggest other conditions.</a:t>
            </a:r>
          </a:p>
          <a:p>
            <a:pPr marL="1273077" lvl="2" indent="-424359" algn="just">
              <a:lnSpc>
                <a:spcPts val="3832"/>
              </a:lnSpc>
              <a:buFont typeface="Arial"/>
              <a:buChar char="⚬"/>
            </a:pPr>
            <a:r>
              <a:rPr lang="en-US" sz="2948">
                <a:solidFill>
                  <a:srgbClr val="000000"/>
                </a:solidFill>
                <a:latin typeface="Poppins 1"/>
                <a:ea typeface="Poppins 1"/>
                <a:cs typeface="Poppins 1"/>
                <a:sym typeface="Poppins 1"/>
              </a:rPr>
              <a:t>HbA1C </a:t>
            </a:r>
            <a:r>
              <a:rPr lang="en-US" sz="2948" dirty="0">
                <a:solidFill>
                  <a:srgbClr val="000000"/>
                </a:solidFill>
                <a:latin typeface="Poppins 1"/>
                <a:ea typeface="Poppins 1"/>
                <a:cs typeface="Poppins 1"/>
                <a:sym typeface="Poppins 1"/>
              </a:rPr>
              <a:t>&gt;8: 1547 patients had no medication change; further review needed.</a:t>
            </a:r>
          </a:p>
          <a:p>
            <a:pPr marL="636539" lvl="1" indent="-318269" algn="just">
              <a:lnSpc>
                <a:spcPts val="3832"/>
              </a:lnSpc>
              <a:buFont typeface="Arial"/>
              <a:buChar char="•"/>
            </a:pPr>
            <a:r>
              <a:rPr lang="en-US" sz="2948" dirty="0">
                <a:solidFill>
                  <a:srgbClr val="000000"/>
                </a:solidFill>
                <a:latin typeface="Poppins 1"/>
                <a:ea typeface="Poppins 1"/>
                <a:cs typeface="Poppins 1"/>
                <a:sym typeface="Poppins 1"/>
              </a:rPr>
              <a:t>Multicollinearity:</a:t>
            </a:r>
          </a:p>
          <a:p>
            <a:pPr marL="1273077" lvl="2" indent="-424359" algn="just">
              <a:lnSpc>
                <a:spcPts val="3832"/>
              </a:lnSpc>
              <a:buFont typeface="Arial"/>
              <a:buChar char="⚬"/>
            </a:pPr>
            <a:r>
              <a:rPr lang="en-US" sz="2948" dirty="0">
                <a:solidFill>
                  <a:srgbClr val="000000"/>
                </a:solidFill>
                <a:latin typeface="Poppins 1"/>
                <a:ea typeface="Poppins 1"/>
                <a:cs typeface="Poppins 1"/>
                <a:sym typeface="Poppins 1"/>
              </a:rPr>
              <a:t>Variables with VIF &gt; 10 resolved by combining features.</a:t>
            </a:r>
          </a:p>
          <a:p>
            <a:pPr marL="1273077" lvl="2" indent="-424359" algn="just">
              <a:lnSpc>
                <a:spcPts val="3832"/>
              </a:lnSpc>
              <a:buFont typeface="Arial"/>
              <a:buChar char="⚬"/>
            </a:pPr>
            <a:r>
              <a:rPr lang="en-US" sz="2948" dirty="0">
                <a:solidFill>
                  <a:srgbClr val="000000"/>
                </a:solidFill>
                <a:latin typeface="Poppins 1"/>
                <a:ea typeface="Poppins 1"/>
                <a:cs typeface="Poppins 1"/>
                <a:sym typeface="Poppins 1"/>
              </a:rPr>
              <a:t>Final VIF: All &lt; 10, no multicollinearity.</a:t>
            </a:r>
          </a:p>
          <a:p>
            <a:pPr marL="636539" lvl="1" indent="-318269" algn="just">
              <a:lnSpc>
                <a:spcPts val="3832"/>
              </a:lnSpc>
              <a:buFont typeface="Arial"/>
              <a:buChar char="•"/>
            </a:pPr>
            <a:r>
              <a:rPr lang="en-US" sz="2948" dirty="0">
                <a:solidFill>
                  <a:srgbClr val="000000"/>
                </a:solidFill>
                <a:latin typeface="Poppins 1"/>
                <a:ea typeface="Poppins 1"/>
                <a:cs typeface="Poppins 1"/>
                <a:sym typeface="Poppins 1"/>
              </a:rPr>
              <a:t>Dimensionality Reduction: Applied PCA for simplification.</a:t>
            </a:r>
          </a:p>
          <a:p>
            <a:pPr algn="just">
              <a:lnSpc>
                <a:spcPts val="3832"/>
              </a:lnSpc>
            </a:pPr>
            <a:endParaRPr lang="en-US" sz="2948" dirty="0">
              <a:solidFill>
                <a:srgbClr val="000000"/>
              </a:solidFill>
              <a:latin typeface="Poppins 1"/>
              <a:ea typeface="Poppins 1"/>
              <a:cs typeface="Poppins 1"/>
              <a:sym typeface="Poppins 1"/>
            </a:endParaRPr>
          </a:p>
        </p:txBody>
      </p:sp>
      <p:sp>
        <p:nvSpPr>
          <p:cNvPr id="11" name="TextBox 11"/>
          <p:cNvSpPr txBox="1"/>
          <p:nvPr/>
        </p:nvSpPr>
        <p:spPr>
          <a:xfrm>
            <a:off x="1189193" y="584678"/>
            <a:ext cx="8476908" cy="868994"/>
          </a:xfrm>
          <a:prstGeom prst="rect">
            <a:avLst/>
          </a:prstGeom>
        </p:spPr>
        <p:txBody>
          <a:bodyPr lIns="0" tIns="0" rIns="0" bIns="0" rtlCol="0" anchor="t">
            <a:spAutoFit/>
          </a:bodyPr>
          <a:lstStyle/>
          <a:p>
            <a:pPr algn="l">
              <a:lnSpc>
                <a:spcPts val="6335"/>
              </a:lnSpc>
            </a:pPr>
            <a:r>
              <a:rPr lang="en-US" sz="5606" b="1">
                <a:solidFill>
                  <a:srgbClr val="431096"/>
                </a:solidFill>
                <a:latin typeface="Poppins 1 Bold"/>
                <a:ea typeface="Poppins 1 Bold"/>
                <a:cs typeface="Poppins 1 Bold"/>
                <a:sym typeface="Poppins 1 Bold"/>
              </a:rPr>
              <a:t>Analysis and Results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471871" y="362184"/>
          <a:ext cx="11484993" cy="4400550"/>
        </p:xfrm>
        <a:graphic>
          <a:graphicData uri="http://schemas.openxmlformats.org/drawingml/2006/table">
            <a:tbl>
              <a:tblPr/>
              <a:tblGrid>
                <a:gridCol w="1636966">
                  <a:extLst>
                    <a:ext uri="{9D8B030D-6E8A-4147-A177-3AD203B41FA5}">
                      <a16:colId xmlns:a16="http://schemas.microsoft.com/office/drawing/2014/main" val="20000"/>
                    </a:ext>
                  </a:extLst>
                </a:gridCol>
                <a:gridCol w="1039516">
                  <a:extLst>
                    <a:ext uri="{9D8B030D-6E8A-4147-A177-3AD203B41FA5}">
                      <a16:colId xmlns:a16="http://schemas.microsoft.com/office/drawing/2014/main" val="20001"/>
                    </a:ext>
                  </a:extLst>
                </a:gridCol>
                <a:gridCol w="1554097">
                  <a:extLst>
                    <a:ext uri="{9D8B030D-6E8A-4147-A177-3AD203B41FA5}">
                      <a16:colId xmlns:a16="http://schemas.microsoft.com/office/drawing/2014/main" val="20002"/>
                    </a:ext>
                  </a:extLst>
                </a:gridCol>
                <a:gridCol w="1253246">
                  <a:extLst>
                    <a:ext uri="{9D8B030D-6E8A-4147-A177-3AD203B41FA5}">
                      <a16:colId xmlns:a16="http://schemas.microsoft.com/office/drawing/2014/main" val="20003"/>
                    </a:ext>
                  </a:extLst>
                </a:gridCol>
                <a:gridCol w="1374740">
                  <a:extLst>
                    <a:ext uri="{9D8B030D-6E8A-4147-A177-3AD203B41FA5}">
                      <a16:colId xmlns:a16="http://schemas.microsoft.com/office/drawing/2014/main" val="20004"/>
                    </a:ext>
                  </a:extLst>
                </a:gridCol>
                <a:gridCol w="1451147">
                  <a:extLst>
                    <a:ext uri="{9D8B030D-6E8A-4147-A177-3AD203B41FA5}">
                      <a16:colId xmlns:a16="http://schemas.microsoft.com/office/drawing/2014/main" val="20005"/>
                    </a:ext>
                  </a:extLst>
                </a:gridCol>
                <a:gridCol w="1596954">
                  <a:extLst>
                    <a:ext uri="{9D8B030D-6E8A-4147-A177-3AD203B41FA5}">
                      <a16:colId xmlns:a16="http://schemas.microsoft.com/office/drawing/2014/main" val="20006"/>
                    </a:ext>
                  </a:extLst>
                </a:gridCol>
                <a:gridCol w="1578328">
                  <a:extLst>
                    <a:ext uri="{9D8B030D-6E8A-4147-A177-3AD203B41FA5}">
                      <a16:colId xmlns:a16="http://schemas.microsoft.com/office/drawing/2014/main" val="20007"/>
                    </a:ext>
                  </a:extLst>
                </a:gridCol>
              </a:tblGrid>
              <a:tr h="765313">
                <a:tc>
                  <a:txBody>
                    <a:bodyPr/>
                    <a:lstStyle/>
                    <a:p>
                      <a:pPr algn="l">
                        <a:lnSpc>
                          <a:spcPts val="2659"/>
                        </a:lnSpc>
                        <a:defRPr/>
                      </a:pPr>
                      <a:r>
                        <a:rPr lang="en-US" sz="1899">
                          <a:solidFill>
                            <a:srgbClr val="000000"/>
                          </a:solidFill>
                          <a:latin typeface="Poppins 1"/>
                          <a:ea typeface="Poppins 1"/>
                          <a:cs typeface="Poppins 1"/>
                          <a:sym typeface="Poppins 1"/>
                        </a:rPr>
                        <a:t>Model</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Class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Precision</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Recall</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Accuracy</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F1_score</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support</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100138">
                <a:tc>
                  <a:txBody>
                    <a:bodyPr/>
                    <a:lstStyle/>
                    <a:p>
                      <a:pPr algn="l">
                        <a:lnSpc>
                          <a:spcPts val="2659"/>
                        </a:lnSpc>
                        <a:defRPr/>
                      </a:pPr>
                      <a:r>
                        <a:rPr lang="en-US" sz="1899">
                          <a:solidFill>
                            <a:srgbClr val="000000"/>
                          </a:solidFill>
                          <a:latin typeface="Poppins 1"/>
                          <a:ea typeface="Poppins 1"/>
                          <a:cs typeface="Poppins 1"/>
                          <a:sym typeface="Poppins 1"/>
                        </a:rPr>
                        <a:t>Logistic Regression</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0.94</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434962">
                <a:tc>
                  <a:txBody>
                    <a:bodyPr/>
                    <a:lstStyle/>
                    <a:p>
                      <a:pPr algn="l">
                        <a:lnSpc>
                          <a:spcPts val="2659"/>
                        </a:lnSpc>
                        <a:defRPr/>
                      </a:pPr>
                      <a:r>
                        <a:rPr lang="en-US" sz="1899">
                          <a:solidFill>
                            <a:srgbClr val="000000"/>
                          </a:solidFill>
                          <a:latin typeface="Poppins 1"/>
                          <a:ea typeface="Poppins 1"/>
                          <a:cs typeface="Poppins 1"/>
                          <a:sym typeface="Poppins 1"/>
                        </a:rPr>
                        <a:t>Randomforest Classifier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a:t>
                      </a:r>
                      <a:endParaRPr lang="en-US" sz="1100"/>
                    </a:p>
                    <a:p>
                      <a:pPr algn="l">
                        <a:lnSpc>
                          <a:spcPts val="2659"/>
                        </a:lnSpc>
                      </a:pPr>
                      <a:r>
                        <a:rPr lang="en-US" sz="1899">
                          <a:solidFill>
                            <a:srgbClr val="000000"/>
                          </a:solidFill>
                          <a:latin typeface="Poppins 1"/>
                          <a:ea typeface="Poppins 1"/>
                          <a:cs typeface="Poppins 1"/>
                          <a:sym typeface="Poppins 1"/>
                        </a:rPr>
                        <a:t>1</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0.950.08</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0.910.15</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0.93</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0.960.06</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13151621</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100138">
                <a:tc>
                  <a:txBody>
                    <a:bodyPr/>
                    <a:lstStyle/>
                    <a:p>
                      <a:pPr algn="l">
                        <a:lnSpc>
                          <a:spcPts val="2659"/>
                        </a:lnSpc>
                        <a:defRPr/>
                      </a:pPr>
                      <a:r>
                        <a:rPr lang="en-US" sz="1899">
                          <a:solidFill>
                            <a:srgbClr val="000000"/>
                          </a:solidFill>
                          <a:latin typeface="Poppins 1"/>
                          <a:ea typeface="Poppins 1"/>
                          <a:cs typeface="Poppins 1"/>
                          <a:sym typeface="Poppins 1"/>
                        </a:rPr>
                        <a:t>XGboost</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a:t>
                      </a:r>
                      <a:endParaRPr lang="en-US" sz="1100"/>
                    </a:p>
                    <a:p>
                      <a:pPr algn="l">
                        <a:lnSpc>
                          <a:spcPts val="2659"/>
                        </a:lnSpc>
                      </a:pPr>
                      <a:r>
                        <a:rPr lang="en-US" sz="1899">
                          <a:solidFill>
                            <a:srgbClr val="000000"/>
                          </a:solidFill>
                          <a:latin typeface="Poppins 1"/>
                          <a:ea typeface="Poppins 1"/>
                          <a:cs typeface="Poppins 1"/>
                          <a:sym typeface="Poppins 1"/>
                        </a:rPr>
                        <a:t>1</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0.950.12</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0.990.04</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0.67</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0.970.06</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105955</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aphicFrame>
        <p:nvGraphicFramePr>
          <p:cNvPr id="3" name="Table 3"/>
          <p:cNvGraphicFramePr>
            <a:graphicFrameLocks noGrp="1"/>
          </p:cNvGraphicFramePr>
          <p:nvPr/>
        </p:nvGraphicFramePr>
        <p:xfrm>
          <a:off x="7129689" y="5006990"/>
          <a:ext cx="10455936" cy="4733925"/>
        </p:xfrm>
        <a:graphic>
          <a:graphicData uri="http://schemas.openxmlformats.org/drawingml/2006/table">
            <a:tbl>
              <a:tblPr/>
              <a:tblGrid>
                <a:gridCol w="3105997">
                  <a:extLst>
                    <a:ext uri="{9D8B030D-6E8A-4147-A177-3AD203B41FA5}">
                      <a16:colId xmlns:a16="http://schemas.microsoft.com/office/drawing/2014/main" val="20000"/>
                    </a:ext>
                  </a:extLst>
                </a:gridCol>
                <a:gridCol w="1359084">
                  <a:extLst>
                    <a:ext uri="{9D8B030D-6E8A-4147-A177-3AD203B41FA5}">
                      <a16:colId xmlns:a16="http://schemas.microsoft.com/office/drawing/2014/main" val="20001"/>
                    </a:ext>
                  </a:extLst>
                </a:gridCol>
                <a:gridCol w="1184451">
                  <a:extLst>
                    <a:ext uri="{9D8B030D-6E8A-4147-A177-3AD203B41FA5}">
                      <a16:colId xmlns:a16="http://schemas.microsoft.com/office/drawing/2014/main" val="20002"/>
                    </a:ext>
                  </a:extLst>
                </a:gridCol>
                <a:gridCol w="1114393">
                  <a:extLst>
                    <a:ext uri="{9D8B030D-6E8A-4147-A177-3AD203B41FA5}">
                      <a16:colId xmlns:a16="http://schemas.microsoft.com/office/drawing/2014/main" val="20003"/>
                    </a:ext>
                  </a:extLst>
                </a:gridCol>
                <a:gridCol w="1282650">
                  <a:extLst>
                    <a:ext uri="{9D8B030D-6E8A-4147-A177-3AD203B41FA5}">
                      <a16:colId xmlns:a16="http://schemas.microsoft.com/office/drawing/2014/main" val="20004"/>
                    </a:ext>
                  </a:extLst>
                </a:gridCol>
                <a:gridCol w="1234576">
                  <a:extLst>
                    <a:ext uri="{9D8B030D-6E8A-4147-A177-3AD203B41FA5}">
                      <a16:colId xmlns:a16="http://schemas.microsoft.com/office/drawing/2014/main" val="20005"/>
                    </a:ext>
                  </a:extLst>
                </a:gridCol>
                <a:gridCol w="1174785">
                  <a:extLst>
                    <a:ext uri="{9D8B030D-6E8A-4147-A177-3AD203B41FA5}">
                      <a16:colId xmlns:a16="http://schemas.microsoft.com/office/drawing/2014/main" val="20006"/>
                    </a:ext>
                  </a:extLst>
                </a:gridCol>
              </a:tblGrid>
              <a:tr h="1099801">
                <a:tc>
                  <a:txBody>
                    <a:bodyPr/>
                    <a:lstStyle/>
                    <a:p>
                      <a:pPr algn="l">
                        <a:lnSpc>
                          <a:spcPts val="2659"/>
                        </a:lnSpc>
                        <a:defRPr/>
                      </a:pPr>
                      <a:r>
                        <a:rPr lang="en-US" sz="1899">
                          <a:solidFill>
                            <a:srgbClr val="000000"/>
                          </a:solidFill>
                          <a:latin typeface="Poppins 1"/>
                          <a:ea typeface="Poppins 1"/>
                          <a:cs typeface="Poppins 1"/>
                          <a:sym typeface="Poppins 1"/>
                        </a:rPr>
                        <a:t>Model</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Class </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Precision</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Recall</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Accuracy</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F1_score</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support</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099801">
                <a:tc>
                  <a:txBody>
                    <a:bodyPr/>
                    <a:lstStyle/>
                    <a:p>
                      <a:pPr algn="l">
                        <a:lnSpc>
                          <a:spcPts val="2659"/>
                        </a:lnSpc>
                        <a:defRPr/>
                      </a:pPr>
                      <a:r>
                        <a:rPr lang="en-US" sz="1899">
                          <a:solidFill>
                            <a:srgbClr val="000000"/>
                          </a:solidFill>
                          <a:latin typeface="Poppins 1"/>
                          <a:ea typeface="Poppins 1"/>
                          <a:cs typeface="Poppins 1"/>
                          <a:sym typeface="Poppins 1"/>
                        </a:rPr>
                        <a:t>Logistic Regression</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a:t>
                      </a:r>
                      <a:endParaRPr lang="en-US" sz="1100"/>
                    </a:p>
                    <a:p>
                      <a:pPr algn="l">
                        <a:lnSpc>
                          <a:spcPts val="2659"/>
                        </a:lnSpc>
                      </a:pPr>
                      <a:r>
                        <a:rPr lang="en-US" sz="1899">
                          <a:solidFill>
                            <a:srgbClr val="000000"/>
                          </a:solidFill>
                          <a:latin typeface="Poppins 1"/>
                          <a:ea typeface="Poppins 1"/>
                          <a:cs typeface="Poppins 1"/>
                          <a:sym typeface="Poppins 1"/>
                        </a:rPr>
                        <a:t>1</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0.950.12</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1.00-</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0.95</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0.98-</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13151621</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434523">
                <a:tc>
                  <a:txBody>
                    <a:bodyPr/>
                    <a:lstStyle/>
                    <a:p>
                      <a:pPr algn="l">
                        <a:lnSpc>
                          <a:spcPts val="2659"/>
                        </a:lnSpc>
                        <a:defRPr/>
                      </a:pPr>
                      <a:r>
                        <a:rPr lang="en-US" sz="1899">
                          <a:solidFill>
                            <a:srgbClr val="000000"/>
                          </a:solidFill>
                          <a:latin typeface="Poppins 1"/>
                          <a:ea typeface="Poppins 1"/>
                          <a:cs typeface="Poppins 1"/>
                          <a:sym typeface="Poppins 1"/>
                        </a:rPr>
                        <a:t>Balanced Randomforest Classifier</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a:t>
                      </a:r>
                      <a:endParaRPr lang="en-US" sz="1100"/>
                    </a:p>
                    <a:p>
                      <a:pPr algn="l">
                        <a:lnSpc>
                          <a:spcPts val="2659"/>
                        </a:lnSpc>
                      </a:pPr>
                      <a:r>
                        <a:rPr lang="en-US" sz="1899">
                          <a:solidFill>
                            <a:srgbClr val="000000"/>
                          </a:solidFill>
                          <a:latin typeface="Poppins 1"/>
                          <a:ea typeface="Poppins 1"/>
                          <a:cs typeface="Poppins 1"/>
                          <a:sym typeface="Poppins 1"/>
                        </a:rPr>
                        <a:t>1</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0.970.08</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0.740.45</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0.95</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0.840.13</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13151621</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099801">
                <a:tc>
                  <a:txBody>
                    <a:bodyPr/>
                    <a:lstStyle/>
                    <a:p>
                      <a:pPr algn="l">
                        <a:lnSpc>
                          <a:spcPts val="2659"/>
                        </a:lnSpc>
                        <a:defRPr/>
                      </a:pPr>
                      <a:r>
                        <a:rPr lang="en-US" sz="1899">
                          <a:solidFill>
                            <a:srgbClr val="000000"/>
                          </a:solidFill>
                          <a:latin typeface="Poppins 1"/>
                          <a:ea typeface="Poppins 1"/>
                          <a:cs typeface="Poppins 1"/>
                          <a:sym typeface="Poppins 1"/>
                        </a:rPr>
                        <a:t>XGboost</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a:t>
                      </a:r>
                      <a:endParaRPr lang="en-US" sz="1100"/>
                    </a:p>
                    <a:p>
                      <a:pPr algn="l">
                        <a:lnSpc>
                          <a:spcPts val="2659"/>
                        </a:lnSpc>
                      </a:pPr>
                      <a:r>
                        <a:rPr lang="en-US" sz="1899">
                          <a:solidFill>
                            <a:srgbClr val="000000"/>
                          </a:solidFill>
                          <a:latin typeface="Poppins 1"/>
                          <a:ea typeface="Poppins 1"/>
                          <a:cs typeface="Poppins 1"/>
                          <a:sym typeface="Poppins 1"/>
                        </a:rPr>
                        <a:t>1</a:t>
                      </a:r>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0.960.38</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1.000.01</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0.95</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0.980.02</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Poppins 1"/>
                          <a:ea typeface="Poppins 1"/>
                          <a:cs typeface="Poppins 1"/>
                          <a:sym typeface="Poppins 1"/>
                        </a:rPr>
                        <a:t>13151621</a:t>
                      </a:r>
                      <a:endParaRPr lang="en-US" sz="1100"/>
                    </a:p>
                  </a:txBody>
                  <a:tcPr marL="133350" marR="133350" marT="133350" marB="1333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4" name="TextBox 4"/>
          <p:cNvSpPr txBox="1"/>
          <p:nvPr/>
        </p:nvSpPr>
        <p:spPr>
          <a:xfrm>
            <a:off x="10105470" y="1279316"/>
            <a:ext cx="7153830" cy="923290"/>
          </a:xfrm>
          <a:prstGeom prst="rect">
            <a:avLst/>
          </a:prstGeom>
        </p:spPr>
        <p:txBody>
          <a:bodyPr lIns="0" tIns="0" rIns="0" bIns="0" rtlCol="0" anchor="t">
            <a:spAutoFit/>
          </a:bodyPr>
          <a:lstStyle/>
          <a:p>
            <a:pPr algn="r">
              <a:lnSpc>
                <a:spcPts val="6785"/>
              </a:lnSpc>
            </a:pPr>
            <a:r>
              <a:rPr lang="en-US" sz="5900" b="1">
                <a:solidFill>
                  <a:srgbClr val="431096"/>
                </a:solidFill>
                <a:latin typeface="Poppins 2 Bold"/>
                <a:ea typeface="Poppins 2 Bold"/>
                <a:cs typeface="Poppins 2 Bold"/>
                <a:sym typeface="Poppins 2 Bold"/>
              </a:rPr>
              <a:t>Results</a:t>
            </a:r>
          </a:p>
        </p:txBody>
      </p:sp>
      <p:sp>
        <p:nvSpPr>
          <p:cNvPr id="5" name="TextBox 5"/>
          <p:cNvSpPr txBox="1"/>
          <p:nvPr/>
        </p:nvSpPr>
        <p:spPr>
          <a:xfrm>
            <a:off x="0" y="6211318"/>
            <a:ext cx="7129689" cy="2258593"/>
          </a:xfrm>
          <a:prstGeom prst="rect">
            <a:avLst/>
          </a:prstGeom>
        </p:spPr>
        <p:txBody>
          <a:bodyPr lIns="0" tIns="0" rIns="0" bIns="0" rtlCol="0" anchor="t">
            <a:spAutoFit/>
          </a:bodyPr>
          <a:lstStyle/>
          <a:p>
            <a:pPr algn="ctr">
              <a:lnSpc>
                <a:spcPts val="3634"/>
              </a:lnSpc>
              <a:spcBef>
                <a:spcPct val="0"/>
              </a:spcBef>
            </a:pPr>
            <a:r>
              <a:rPr lang="en-US" sz="2596" b="1">
                <a:solidFill>
                  <a:srgbClr val="431096"/>
                </a:solidFill>
                <a:latin typeface="Poppins 1 Bold"/>
                <a:ea typeface="Poppins 1 Bold"/>
                <a:cs typeface="Poppins 1 Bold"/>
                <a:sym typeface="Poppins 1 Bold"/>
              </a:rPr>
              <a:t>Balanced Randomforest Classifier - most balanced model, </a:t>
            </a:r>
          </a:p>
          <a:p>
            <a:pPr algn="ctr">
              <a:lnSpc>
                <a:spcPts val="3634"/>
              </a:lnSpc>
              <a:spcBef>
                <a:spcPct val="0"/>
              </a:spcBef>
            </a:pPr>
            <a:r>
              <a:rPr lang="en-US" sz="2596" b="1">
                <a:solidFill>
                  <a:srgbClr val="431096"/>
                </a:solidFill>
                <a:latin typeface="Poppins 1 Bold"/>
                <a:ea typeface="Poppins 1 Bold"/>
                <a:cs typeface="Poppins 1 Bold"/>
                <a:sym typeface="Poppins 1 Bold"/>
              </a:rPr>
              <a:t> high accuracy is a priority-Logistic Regression might be more suitable.</a:t>
            </a:r>
          </a:p>
          <a:p>
            <a:pPr algn="ctr">
              <a:lnSpc>
                <a:spcPts val="3634"/>
              </a:lnSpc>
              <a:spcBef>
                <a:spcPct val="0"/>
              </a:spcBef>
            </a:pPr>
            <a:endParaRPr lang="en-US" sz="2596" b="1">
              <a:solidFill>
                <a:srgbClr val="431096"/>
              </a:solidFill>
              <a:latin typeface="Poppins 1 Bold"/>
              <a:ea typeface="Poppins 1 Bold"/>
              <a:cs typeface="Poppins 1 Bold"/>
              <a:sym typeface="Poppins 1 Bo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rot="-1817999">
            <a:off x="-1103534" y="-2673157"/>
            <a:ext cx="3194203" cy="16029749"/>
            <a:chOff x="0" y="0"/>
            <a:chExt cx="841272" cy="4221827"/>
          </a:xfrm>
        </p:grpSpPr>
        <p:sp>
          <p:nvSpPr>
            <p:cNvPr id="3" name="Freeform 3"/>
            <p:cNvSpPr/>
            <p:nvPr/>
          </p:nvSpPr>
          <p:spPr>
            <a:xfrm>
              <a:off x="0" y="0"/>
              <a:ext cx="841272" cy="4221827"/>
            </a:xfrm>
            <a:custGeom>
              <a:avLst/>
              <a:gdLst/>
              <a:ahLst/>
              <a:cxnLst/>
              <a:rect l="l" t="t" r="r" b="b"/>
              <a:pathLst>
                <a:path w="841272" h="4221827">
                  <a:moveTo>
                    <a:pt x="0" y="0"/>
                  </a:moveTo>
                  <a:lnTo>
                    <a:pt x="841272" y="0"/>
                  </a:lnTo>
                  <a:lnTo>
                    <a:pt x="841272" y="4221827"/>
                  </a:lnTo>
                  <a:lnTo>
                    <a:pt x="0" y="4221827"/>
                  </a:lnTo>
                  <a:close/>
                </a:path>
              </a:pathLst>
            </a:custGeom>
            <a:gradFill rotWithShape="1">
              <a:gsLst>
                <a:gs pos="0">
                  <a:srgbClr val="51048D">
                    <a:alpha val="100000"/>
                  </a:srgbClr>
                </a:gs>
                <a:gs pos="50000">
                  <a:srgbClr val="054CC4">
                    <a:alpha val="100000"/>
                  </a:srgbClr>
                </a:gs>
                <a:gs pos="100000">
                  <a:srgbClr val="C405B7">
                    <a:alpha val="100000"/>
                  </a:srgbClr>
                </a:gs>
              </a:gsLst>
              <a:lin ang="5400000"/>
            </a:gradFill>
          </p:spPr>
          <p:txBody>
            <a:bodyPr/>
            <a:lstStyle/>
            <a:p>
              <a:endParaRPr lang="en-IN"/>
            </a:p>
          </p:txBody>
        </p:sp>
        <p:sp>
          <p:nvSpPr>
            <p:cNvPr id="4" name="TextBox 4"/>
            <p:cNvSpPr txBox="1"/>
            <p:nvPr/>
          </p:nvSpPr>
          <p:spPr>
            <a:xfrm>
              <a:off x="0" y="-57150"/>
              <a:ext cx="841272" cy="4278977"/>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1818284">
            <a:off x="17655473" y="2905987"/>
            <a:ext cx="3194203" cy="9961116"/>
            <a:chOff x="0" y="0"/>
            <a:chExt cx="841272" cy="2623504"/>
          </a:xfrm>
        </p:grpSpPr>
        <p:sp>
          <p:nvSpPr>
            <p:cNvPr id="6" name="Freeform 6"/>
            <p:cNvSpPr/>
            <p:nvPr/>
          </p:nvSpPr>
          <p:spPr>
            <a:xfrm>
              <a:off x="0" y="0"/>
              <a:ext cx="841272" cy="2623504"/>
            </a:xfrm>
            <a:custGeom>
              <a:avLst/>
              <a:gdLst/>
              <a:ahLst/>
              <a:cxnLst/>
              <a:rect l="l" t="t" r="r" b="b"/>
              <a:pathLst>
                <a:path w="841272" h="2623504">
                  <a:moveTo>
                    <a:pt x="0" y="0"/>
                  </a:moveTo>
                  <a:lnTo>
                    <a:pt x="841272" y="0"/>
                  </a:lnTo>
                  <a:lnTo>
                    <a:pt x="841272" y="2623504"/>
                  </a:lnTo>
                  <a:lnTo>
                    <a:pt x="0" y="2623504"/>
                  </a:lnTo>
                  <a:close/>
                </a:path>
              </a:pathLst>
            </a:custGeom>
            <a:gradFill rotWithShape="1">
              <a:gsLst>
                <a:gs pos="0">
                  <a:srgbClr val="51048D">
                    <a:alpha val="100000"/>
                  </a:srgbClr>
                </a:gs>
                <a:gs pos="50000">
                  <a:srgbClr val="054CC4">
                    <a:alpha val="100000"/>
                  </a:srgbClr>
                </a:gs>
                <a:gs pos="100000">
                  <a:srgbClr val="C405B7">
                    <a:alpha val="100000"/>
                  </a:srgbClr>
                </a:gs>
              </a:gsLst>
              <a:lin ang="5400000"/>
            </a:gradFill>
          </p:spPr>
          <p:txBody>
            <a:bodyPr/>
            <a:lstStyle/>
            <a:p>
              <a:endParaRPr lang="en-IN"/>
            </a:p>
          </p:txBody>
        </p:sp>
        <p:sp>
          <p:nvSpPr>
            <p:cNvPr id="7" name="TextBox 7"/>
            <p:cNvSpPr txBox="1"/>
            <p:nvPr/>
          </p:nvSpPr>
          <p:spPr>
            <a:xfrm>
              <a:off x="0" y="-57150"/>
              <a:ext cx="841272" cy="2680654"/>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818284">
            <a:off x="14186653" y="6974300"/>
            <a:ext cx="274711" cy="11053763"/>
            <a:chOff x="0" y="0"/>
            <a:chExt cx="72352" cy="2911279"/>
          </a:xfrm>
        </p:grpSpPr>
        <p:sp>
          <p:nvSpPr>
            <p:cNvPr id="9" name="Freeform 9"/>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gradFill rotWithShape="1">
              <a:gsLst>
                <a:gs pos="0">
                  <a:srgbClr val="C405B7">
                    <a:alpha val="100000"/>
                  </a:srgbClr>
                </a:gs>
                <a:gs pos="50000">
                  <a:srgbClr val="054CC4">
                    <a:alpha val="100000"/>
                  </a:srgbClr>
                </a:gs>
                <a:gs pos="100000">
                  <a:srgbClr val="51048D">
                    <a:alpha val="100000"/>
                  </a:srgbClr>
                </a:gs>
              </a:gsLst>
              <a:lin ang="5400000"/>
            </a:gradFill>
          </p:spPr>
          <p:txBody>
            <a:bodyPr/>
            <a:lstStyle/>
            <a:p>
              <a:endParaRPr lang="en-IN"/>
            </a:p>
          </p:txBody>
        </p:sp>
        <p:sp>
          <p:nvSpPr>
            <p:cNvPr id="10" name="TextBox 10"/>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499802" y="562101"/>
            <a:ext cx="5848405" cy="10026938"/>
            <a:chOff x="0" y="0"/>
            <a:chExt cx="22235160" cy="38121603"/>
          </a:xfrm>
        </p:grpSpPr>
        <p:sp>
          <p:nvSpPr>
            <p:cNvPr id="12" name="Freeform 12"/>
            <p:cNvSpPr/>
            <p:nvPr/>
          </p:nvSpPr>
          <p:spPr>
            <a:xfrm>
              <a:off x="0" y="0"/>
              <a:ext cx="22235161" cy="38121589"/>
            </a:xfrm>
            <a:custGeom>
              <a:avLst/>
              <a:gdLst/>
              <a:ahLst/>
              <a:cxnLst/>
              <a:rect l="l" t="t" r="r" b="b"/>
              <a:pathLst>
                <a:path w="22235161" h="38121589">
                  <a:moveTo>
                    <a:pt x="7366" y="0"/>
                  </a:moveTo>
                  <a:lnTo>
                    <a:pt x="0" y="38121589"/>
                  </a:lnTo>
                  <a:lnTo>
                    <a:pt x="22235161" y="38121589"/>
                  </a:lnTo>
                  <a:lnTo>
                    <a:pt x="7366" y="0"/>
                  </a:lnTo>
                  <a:close/>
                </a:path>
              </a:pathLst>
            </a:custGeom>
            <a:blipFill>
              <a:blip r:embed="rId2"/>
              <a:stretch>
                <a:fillRect l="-40775" r="-118013"/>
              </a:stretch>
            </a:blipFill>
          </p:spPr>
          <p:txBody>
            <a:bodyPr/>
            <a:lstStyle/>
            <a:p>
              <a:endParaRPr lang="en-IN"/>
            </a:p>
          </p:txBody>
        </p:sp>
      </p:grpSp>
      <p:grpSp>
        <p:nvGrpSpPr>
          <p:cNvPr id="13" name="Group 13"/>
          <p:cNvGrpSpPr/>
          <p:nvPr/>
        </p:nvGrpSpPr>
        <p:grpSpPr>
          <a:xfrm rot="8959574">
            <a:off x="-1353879" y="-6679526"/>
            <a:ext cx="274711" cy="11053763"/>
            <a:chOff x="0" y="0"/>
            <a:chExt cx="72352" cy="2911279"/>
          </a:xfrm>
        </p:grpSpPr>
        <p:sp>
          <p:nvSpPr>
            <p:cNvPr id="14" name="Freeform 14"/>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gradFill rotWithShape="1">
              <a:gsLst>
                <a:gs pos="0">
                  <a:srgbClr val="C405B7">
                    <a:alpha val="100000"/>
                  </a:srgbClr>
                </a:gs>
                <a:gs pos="50000">
                  <a:srgbClr val="054CC4">
                    <a:alpha val="100000"/>
                  </a:srgbClr>
                </a:gs>
                <a:gs pos="100000">
                  <a:srgbClr val="51048D">
                    <a:alpha val="100000"/>
                  </a:srgbClr>
                </a:gs>
              </a:gsLst>
              <a:lin ang="5400000"/>
            </a:gradFill>
          </p:spPr>
          <p:txBody>
            <a:bodyPr/>
            <a:lstStyle/>
            <a:p>
              <a:endParaRPr lang="en-IN"/>
            </a:p>
          </p:txBody>
        </p:sp>
        <p:sp>
          <p:nvSpPr>
            <p:cNvPr id="15" name="TextBox 15"/>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3478597" y="1009650"/>
            <a:ext cx="5307113" cy="774700"/>
          </a:xfrm>
          <a:prstGeom prst="rect">
            <a:avLst/>
          </a:prstGeom>
        </p:spPr>
        <p:txBody>
          <a:bodyPr lIns="0" tIns="0" rIns="0" bIns="0" rtlCol="0" anchor="t">
            <a:spAutoFit/>
          </a:bodyPr>
          <a:lstStyle/>
          <a:p>
            <a:pPr algn="r">
              <a:lnSpc>
                <a:spcPts val="5749"/>
              </a:lnSpc>
            </a:pPr>
            <a:r>
              <a:rPr lang="en-US" sz="4999" b="1">
                <a:solidFill>
                  <a:srgbClr val="431096"/>
                </a:solidFill>
                <a:latin typeface="Poppins 2 Bold"/>
                <a:ea typeface="Poppins 2 Bold"/>
                <a:cs typeface="Poppins 2 Bold"/>
                <a:sym typeface="Poppins 2 Bold"/>
              </a:rPr>
              <a:t>CONCLUSION</a:t>
            </a:r>
          </a:p>
        </p:txBody>
      </p:sp>
      <p:sp>
        <p:nvSpPr>
          <p:cNvPr id="17" name="TextBox 17"/>
          <p:cNvSpPr txBox="1"/>
          <p:nvPr/>
        </p:nvSpPr>
        <p:spPr>
          <a:xfrm>
            <a:off x="1982925" y="2602950"/>
            <a:ext cx="15570771" cy="2059941"/>
          </a:xfrm>
          <a:prstGeom prst="rect">
            <a:avLst/>
          </a:prstGeom>
        </p:spPr>
        <p:txBody>
          <a:bodyPr lIns="0" tIns="0" rIns="0" bIns="0" rtlCol="0" anchor="t">
            <a:spAutoFit/>
          </a:bodyPr>
          <a:lstStyle/>
          <a:p>
            <a:pPr algn="ctr">
              <a:lnSpc>
                <a:spcPts val="4059"/>
              </a:lnSpc>
              <a:spcBef>
                <a:spcPct val="0"/>
              </a:spcBef>
            </a:pPr>
            <a:r>
              <a:rPr lang="en-US" sz="2899" b="1">
                <a:solidFill>
                  <a:srgbClr val="431096"/>
                </a:solidFill>
                <a:latin typeface="Poppins 1 Bold"/>
                <a:ea typeface="Poppins 1 Bold"/>
                <a:cs typeface="Poppins 1 Bold"/>
                <a:sym typeface="Poppins 1 Bold"/>
              </a:rPr>
              <a:t>Understanding readmission factors allows better resource allocation, improving medication prescribing and overall healthcare quality. EDA on drug results helps pharma companies assess drug efficacy and identify optimal combinations for diagnosing medical conditions.</a:t>
            </a:r>
          </a:p>
        </p:txBody>
      </p:sp>
      <p:sp>
        <p:nvSpPr>
          <p:cNvPr id="18" name="TextBox 18"/>
          <p:cNvSpPr txBox="1"/>
          <p:nvPr/>
        </p:nvSpPr>
        <p:spPr>
          <a:xfrm>
            <a:off x="5430033" y="6371802"/>
            <a:ext cx="10614730" cy="2491106"/>
          </a:xfrm>
          <a:prstGeom prst="rect">
            <a:avLst/>
          </a:prstGeom>
        </p:spPr>
        <p:txBody>
          <a:bodyPr lIns="0" tIns="0" rIns="0" bIns="0" rtlCol="0" anchor="t">
            <a:spAutoFit/>
          </a:bodyPr>
          <a:lstStyle/>
          <a:p>
            <a:pPr algn="ctr">
              <a:lnSpc>
                <a:spcPts val="3919"/>
              </a:lnSpc>
              <a:spcBef>
                <a:spcPct val="0"/>
              </a:spcBef>
            </a:pPr>
            <a:r>
              <a:rPr lang="en-US" sz="2799" b="1">
                <a:solidFill>
                  <a:srgbClr val="431096"/>
                </a:solidFill>
                <a:latin typeface="Poppins 1 Bold"/>
                <a:ea typeface="Poppins 1 Bold"/>
                <a:cs typeface="Poppins 1 Bold"/>
                <a:sym typeface="Poppins 1 Bold"/>
              </a:rPr>
              <a:t> </a:t>
            </a:r>
          </a:p>
          <a:p>
            <a:pPr algn="ctr">
              <a:lnSpc>
                <a:spcPts val="3919"/>
              </a:lnSpc>
              <a:spcBef>
                <a:spcPct val="0"/>
              </a:spcBef>
            </a:pPr>
            <a:r>
              <a:rPr lang="en-US" sz="2799" b="1">
                <a:solidFill>
                  <a:srgbClr val="431096"/>
                </a:solidFill>
                <a:latin typeface="Poppins 1 Bold"/>
                <a:ea typeface="Poppins 1 Bold"/>
                <a:cs typeface="Poppins 1 Bold"/>
                <a:sym typeface="Poppins 1 Bold"/>
              </a:rPr>
              <a:t>The data has high dimensions and is highly imbalanced. Newer methods to tackle feature imbalance can be used apart from using SMOTE for class imbalance data</a:t>
            </a:r>
          </a:p>
          <a:p>
            <a:pPr algn="ctr">
              <a:lnSpc>
                <a:spcPts val="3919"/>
              </a:lnSpc>
              <a:spcBef>
                <a:spcPct val="0"/>
              </a:spcBef>
            </a:pPr>
            <a:endParaRPr lang="en-US" sz="2799" b="1">
              <a:solidFill>
                <a:srgbClr val="431096"/>
              </a:solidFill>
              <a:latin typeface="Poppins 1 Bold"/>
              <a:ea typeface="Poppins 1 Bold"/>
              <a:cs typeface="Poppins 1 Bold"/>
              <a:sym typeface="Poppins 1 Bold"/>
            </a:endParaRPr>
          </a:p>
        </p:txBody>
      </p:sp>
      <p:sp>
        <p:nvSpPr>
          <p:cNvPr id="19" name="TextBox 19"/>
          <p:cNvSpPr txBox="1"/>
          <p:nvPr/>
        </p:nvSpPr>
        <p:spPr>
          <a:xfrm>
            <a:off x="4030691" y="5215478"/>
            <a:ext cx="9488225" cy="713079"/>
          </a:xfrm>
          <a:prstGeom prst="rect">
            <a:avLst/>
          </a:prstGeom>
        </p:spPr>
        <p:txBody>
          <a:bodyPr lIns="0" tIns="0" rIns="0" bIns="0" rtlCol="0" anchor="t">
            <a:spAutoFit/>
          </a:bodyPr>
          <a:lstStyle/>
          <a:p>
            <a:pPr algn="r">
              <a:lnSpc>
                <a:spcPts val="5208"/>
              </a:lnSpc>
            </a:pPr>
            <a:r>
              <a:rPr lang="en-US" sz="4529" b="1">
                <a:solidFill>
                  <a:srgbClr val="431096"/>
                </a:solidFill>
                <a:latin typeface="Poppins 2 Bold"/>
                <a:ea typeface="Poppins 2 Bold"/>
                <a:cs typeface="Poppins 2 Bold"/>
                <a:sym typeface="Poppins 2 Bold"/>
              </a:rPr>
              <a:t>LIMITATION AND FURTURE SCOPE</a:t>
            </a:r>
          </a:p>
        </p:txBody>
      </p:sp>
      <p:sp>
        <p:nvSpPr>
          <p:cNvPr id="21" name="TextBox 20">
            <a:extLst>
              <a:ext uri="{FF2B5EF4-FFF2-40B4-BE49-F238E27FC236}">
                <a16:creationId xmlns:a16="http://schemas.microsoft.com/office/drawing/2014/main" id="{60F2E978-95CE-1A56-DB0B-1063ED3A9A18}"/>
              </a:ext>
            </a:extLst>
          </p:cNvPr>
          <p:cNvSpPr txBox="1"/>
          <p:nvPr/>
        </p:nvSpPr>
        <p:spPr>
          <a:xfrm>
            <a:off x="12793327" y="9045339"/>
            <a:ext cx="1451177" cy="369332"/>
          </a:xfrm>
          <a:prstGeom prst="rect">
            <a:avLst/>
          </a:prstGeom>
          <a:noFill/>
        </p:spPr>
        <p:txBody>
          <a:bodyPr wrap="square">
            <a:spAutoFit/>
          </a:bodyPr>
          <a:lstStyle/>
          <a:p>
            <a:r>
              <a:rPr lang="en-IN" sz="1800" b="1" i="0" u="sng" strike="noStrike" dirty="0">
                <a:solidFill>
                  <a:srgbClr val="1155CC"/>
                </a:solidFill>
                <a:effectLst/>
                <a:latin typeface="Arial" panose="020B0604020202020204" pitchFamily="34" charset="0"/>
                <a:hlinkClick r:id="rId3"/>
              </a:rPr>
              <a:t>APPENDIX</a:t>
            </a: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rot="1818284">
            <a:off x="10792723" y="-2748018"/>
            <a:ext cx="3194203" cy="16029749"/>
            <a:chOff x="0" y="0"/>
            <a:chExt cx="841272" cy="4221827"/>
          </a:xfrm>
        </p:grpSpPr>
        <p:sp>
          <p:nvSpPr>
            <p:cNvPr id="3" name="Freeform 3"/>
            <p:cNvSpPr/>
            <p:nvPr/>
          </p:nvSpPr>
          <p:spPr>
            <a:xfrm>
              <a:off x="0" y="0"/>
              <a:ext cx="841272" cy="4221827"/>
            </a:xfrm>
            <a:custGeom>
              <a:avLst/>
              <a:gdLst/>
              <a:ahLst/>
              <a:cxnLst/>
              <a:rect l="l" t="t" r="r" b="b"/>
              <a:pathLst>
                <a:path w="841272" h="4221827">
                  <a:moveTo>
                    <a:pt x="0" y="0"/>
                  </a:moveTo>
                  <a:lnTo>
                    <a:pt x="841272" y="0"/>
                  </a:lnTo>
                  <a:lnTo>
                    <a:pt x="841272" y="4221827"/>
                  </a:lnTo>
                  <a:lnTo>
                    <a:pt x="0" y="4221827"/>
                  </a:lnTo>
                  <a:close/>
                </a:path>
              </a:pathLst>
            </a:custGeom>
            <a:solidFill>
              <a:srgbClr val="2D8BBA"/>
            </a:solidFill>
          </p:spPr>
          <p:txBody>
            <a:bodyPr/>
            <a:lstStyle/>
            <a:p>
              <a:endParaRPr lang="en-IN"/>
            </a:p>
          </p:txBody>
        </p:sp>
        <p:sp>
          <p:nvSpPr>
            <p:cNvPr id="4" name="TextBox 4"/>
            <p:cNvSpPr txBox="1"/>
            <p:nvPr/>
          </p:nvSpPr>
          <p:spPr>
            <a:xfrm>
              <a:off x="0" y="-57150"/>
              <a:ext cx="841272" cy="4278977"/>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1818284">
            <a:off x="7345988" y="4232895"/>
            <a:ext cx="274711" cy="11053763"/>
            <a:chOff x="0" y="0"/>
            <a:chExt cx="72352" cy="2911279"/>
          </a:xfrm>
        </p:grpSpPr>
        <p:sp>
          <p:nvSpPr>
            <p:cNvPr id="6" name="Freeform 6"/>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p:spPr>
          <p:txBody>
            <a:bodyPr/>
            <a:lstStyle/>
            <a:p>
              <a:endParaRPr lang="en-IN"/>
            </a:p>
          </p:txBody>
        </p:sp>
        <p:sp>
          <p:nvSpPr>
            <p:cNvPr id="7" name="TextBox 7"/>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818284">
            <a:off x="18613367" y="-7285016"/>
            <a:ext cx="274711" cy="11053763"/>
            <a:chOff x="0" y="0"/>
            <a:chExt cx="72352" cy="2911279"/>
          </a:xfrm>
        </p:grpSpPr>
        <p:sp>
          <p:nvSpPr>
            <p:cNvPr id="9" name="Freeform 9"/>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solidFill>
              <a:srgbClr val="2D8BBA"/>
            </a:solidFill>
          </p:spPr>
          <p:txBody>
            <a:bodyPr/>
            <a:lstStyle/>
            <a:p>
              <a:endParaRPr lang="en-IN"/>
            </a:p>
          </p:txBody>
        </p:sp>
        <p:sp>
          <p:nvSpPr>
            <p:cNvPr id="10" name="TextBox 10"/>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9144000" y="1149327"/>
            <a:ext cx="8982538" cy="7988157"/>
            <a:chOff x="0" y="0"/>
            <a:chExt cx="21896591" cy="19472605"/>
          </a:xfrm>
        </p:grpSpPr>
        <p:sp>
          <p:nvSpPr>
            <p:cNvPr id="12" name="Freeform 12"/>
            <p:cNvSpPr/>
            <p:nvPr/>
          </p:nvSpPr>
          <p:spPr>
            <a:xfrm>
              <a:off x="0" y="0"/>
              <a:ext cx="21896578" cy="19472656"/>
            </a:xfrm>
            <a:custGeom>
              <a:avLst/>
              <a:gdLst/>
              <a:ahLst/>
              <a:cxnLst/>
              <a:rect l="l" t="t" r="r" b="b"/>
              <a:pathLst>
                <a:path w="21896578" h="19472656">
                  <a:moveTo>
                    <a:pt x="11347450" y="0"/>
                  </a:moveTo>
                  <a:lnTo>
                    <a:pt x="0" y="19472656"/>
                  </a:lnTo>
                  <a:lnTo>
                    <a:pt x="21896578" y="19472656"/>
                  </a:lnTo>
                  <a:lnTo>
                    <a:pt x="21896578" y="0"/>
                  </a:lnTo>
                  <a:close/>
                </a:path>
              </a:pathLst>
            </a:custGeom>
            <a:solidFill>
              <a:srgbClr val="FFFFFF"/>
            </a:solidFill>
            <a:ln w="12700">
              <a:solidFill>
                <a:srgbClr val="000000"/>
              </a:solidFill>
            </a:ln>
          </p:spPr>
          <p:txBody>
            <a:bodyPr/>
            <a:lstStyle/>
            <a:p>
              <a:endParaRPr lang="en-IN"/>
            </a:p>
          </p:txBody>
        </p:sp>
      </p:grpSp>
      <p:grpSp>
        <p:nvGrpSpPr>
          <p:cNvPr id="13" name="Group 13"/>
          <p:cNvGrpSpPr/>
          <p:nvPr/>
        </p:nvGrpSpPr>
        <p:grpSpPr>
          <a:xfrm>
            <a:off x="9493854" y="1381125"/>
            <a:ext cx="8461234" cy="7524563"/>
            <a:chOff x="0" y="0"/>
            <a:chExt cx="21896591" cy="19472605"/>
          </a:xfrm>
        </p:grpSpPr>
        <p:sp>
          <p:nvSpPr>
            <p:cNvPr id="14" name="Freeform 14"/>
            <p:cNvSpPr/>
            <p:nvPr/>
          </p:nvSpPr>
          <p:spPr>
            <a:xfrm>
              <a:off x="0" y="0"/>
              <a:ext cx="21896578" cy="19472656"/>
            </a:xfrm>
            <a:custGeom>
              <a:avLst/>
              <a:gdLst/>
              <a:ahLst/>
              <a:cxnLst/>
              <a:rect l="l" t="t" r="r" b="b"/>
              <a:pathLst>
                <a:path w="21896578" h="19472656">
                  <a:moveTo>
                    <a:pt x="11347450" y="0"/>
                  </a:moveTo>
                  <a:lnTo>
                    <a:pt x="0" y="19472656"/>
                  </a:lnTo>
                  <a:lnTo>
                    <a:pt x="21896578" y="19472656"/>
                  </a:lnTo>
                  <a:lnTo>
                    <a:pt x="21896578" y="0"/>
                  </a:lnTo>
                  <a:close/>
                </a:path>
              </a:pathLst>
            </a:custGeom>
            <a:blipFill>
              <a:blip r:embed="rId2"/>
              <a:stretch>
                <a:fillRect l="-19152" t="-19779" r="-40627"/>
              </a:stretch>
            </a:blipFill>
          </p:spPr>
          <p:txBody>
            <a:bodyPr/>
            <a:lstStyle/>
            <a:p>
              <a:endParaRPr lang="en-IN"/>
            </a:p>
          </p:txBody>
        </p:sp>
      </p:grpSp>
      <p:grpSp>
        <p:nvGrpSpPr>
          <p:cNvPr id="15" name="Group 15"/>
          <p:cNvGrpSpPr/>
          <p:nvPr/>
        </p:nvGrpSpPr>
        <p:grpSpPr>
          <a:xfrm rot="1818284">
            <a:off x="16215886" y="4572544"/>
            <a:ext cx="3194203" cy="7569921"/>
            <a:chOff x="0" y="0"/>
            <a:chExt cx="841272" cy="1993724"/>
          </a:xfrm>
        </p:grpSpPr>
        <p:sp>
          <p:nvSpPr>
            <p:cNvPr id="16" name="Freeform 16"/>
            <p:cNvSpPr/>
            <p:nvPr/>
          </p:nvSpPr>
          <p:spPr>
            <a:xfrm>
              <a:off x="0" y="0"/>
              <a:ext cx="841272" cy="1993724"/>
            </a:xfrm>
            <a:custGeom>
              <a:avLst/>
              <a:gdLst/>
              <a:ahLst/>
              <a:cxnLst/>
              <a:rect l="l" t="t" r="r" b="b"/>
              <a:pathLst>
                <a:path w="841272" h="1993724">
                  <a:moveTo>
                    <a:pt x="0" y="0"/>
                  </a:moveTo>
                  <a:lnTo>
                    <a:pt x="841272" y="0"/>
                  </a:lnTo>
                  <a:lnTo>
                    <a:pt x="841272" y="1993724"/>
                  </a:lnTo>
                  <a:lnTo>
                    <a:pt x="0" y="1993724"/>
                  </a:lnTo>
                  <a:close/>
                </a:path>
              </a:pathLst>
            </a:custGeom>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p:spPr>
          <p:txBody>
            <a:bodyPr/>
            <a:lstStyle/>
            <a:p>
              <a:endParaRPr lang="en-IN"/>
            </a:p>
          </p:txBody>
        </p:sp>
        <p:sp>
          <p:nvSpPr>
            <p:cNvPr id="17" name="TextBox 17"/>
            <p:cNvSpPr txBox="1"/>
            <p:nvPr/>
          </p:nvSpPr>
          <p:spPr>
            <a:xfrm>
              <a:off x="0" y="-57150"/>
              <a:ext cx="841272" cy="2050874"/>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2459526" y="3369129"/>
            <a:ext cx="10178946" cy="649292"/>
            <a:chOff x="0" y="0"/>
            <a:chExt cx="5484916" cy="349871"/>
          </a:xfrm>
        </p:grpSpPr>
        <p:sp>
          <p:nvSpPr>
            <p:cNvPr id="19" name="Freeform 19"/>
            <p:cNvSpPr/>
            <p:nvPr/>
          </p:nvSpPr>
          <p:spPr>
            <a:xfrm>
              <a:off x="0" y="0"/>
              <a:ext cx="5484916" cy="349871"/>
            </a:xfrm>
            <a:custGeom>
              <a:avLst/>
              <a:gdLst/>
              <a:ahLst/>
              <a:cxnLst/>
              <a:rect l="l" t="t" r="r" b="b"/>
              <a:pathLst>
                <a:path w="5484916" h="349871">
                  <a:moveTo>
                    <a:pt x="203200" y="0"/>
                  </a:moveTo>
                  <a:lnTo>
                    <a:pt x="5484916" y="0"/>
                  </a:lnTo>
                  <a:lnTo>
                    <a:pt x="5281716" y="349871"/>
                  </a:lnTo>
                  <a:lnTo>
                    <a:pt x="0" y="349871"/>
                  </a:lnTo>
                  <a:lnTo>
                    <a:pt x="203200" y="0"/>
                  </a:lnTo>
                  <a:close/>
                </a:path>
              </a:pathLst>
            </a:custGeom>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p:spPr>
          <p:txBody>
            <a:bodyPr/>
            <a:lstStyle/>
            <a:p>
              <a:endParaRPr lang="en-IN"/>
            </a:p>
          </p:txBody>
        </p:sp>
        <p:sp>
          <p:nvSpPr>
            <p:cNvPr id="20" name="TextBox 20"/>
            <p:cNvSpPr txBox="1"/>
            <p:nvPr/>
          </p:nvSpPr>
          <p:spPr>
            <a:xfrm>
              <a:off x="101600" y="-57150"/>
              <a:ext cx="5281716" cy="407021"/>
            </a:xfrm>
            <a:prstGeom prst="rect">
              <a:avLst/>
            </a:prstGeom>
          </p:spPr>
          <p:txBody>
            <a:bodyPr lIns="50800" tIns="50800" rIns="50800" bIns="50800" rtlCol="0" anchor="ctr"/>
            <a:lstStyle/>
            <a:p>
              <a:pPr algn="ctr">
                <a:lnSpc>
                  <a:spcPts val="2659"/>
                </a:lnSpc>
              </a:pPr>
              <a:endParaRPr/>
            </a:p>
          </p:txBody>
        </p:sp>
      </p:grpSp>
      <p:sp>
        <p:nvSpPr>
          <p:cNvPr id="21" name="TextBox 21"/>
          <p:cNvSpPr txBox="1"/>
          <p:nvPr/>
        </p:nvSpPr>
        <p:spPr>
          <a:xfrm>
            <a:off x="1030502" y="3891673"/>
            <a:ext cx="8659369" cy="1844300"/>
          </a:xfrm>
          <a:prstGeom prst="rect">
            <a:avLst/>
          </a:prstGeom>
        </p:spPr>
        <p:txBody>
          <a:bodyPr lIns="0" tIns="0" rIns="0" bIns="0" rtlCol="0" anchor="t">
            <a:spAutoFit/>
          </a:bodyPr>
          <a:lstStyle/>
          <a:p>
            <a:pPr algn="l">
              <a:lnSpc>
                <a:spcPts val="13584"/>
              </a:lnSpc>
            </a:pPr>
            <a:r>
              <a:rPr lang="en-US" sz="11812" b="1">
                <a:solidFill>
                  <a:srgbClr val="431096"/>
                </a:solidFill>
                <a:latin typeface="Poppins 2 Semi-Bold"/>
                <a:ea typeface="Poppins 2 Semi-Bold"/>
                <a:cs typeface="Poppins 2 Semi-Bold"/>
                <a:sym typeface="Poppins 2 Semi-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a:off x="-7892954" y="-1555190"/>
            <a:ext cx="22878146" cy="3556926"/>
            <a:chOff x="0" y="0"/>
            <a:chExt cx="2247054" cy="349355"/>
          </a:xfrm>
        </p:grpSpPr>
        <p:sp>
          <p:nvSpPr>
            <p:cNvPr id="3" name="Freeform 3"/>
            <p:cNvSpPr/>
            <p:nvPr/>
          </p:nvSpPr>
          <p:spPr>
            <a:xfrm>
              <a:off x="0" y="0"/>
              <a:ext cx="2247054" cy="349355"/>
            </a:xfrm>
            <a:custGeom>
              <a:avLst/>
              <a:gdLst/>
              <a:ahLst/>
              <a:cxnLst/>
              <a:rect l="l" t="t" r="r" b="b"/>
              <a:pathLst>
                <a:path w="2247054" h="349355">
                  <a:moveTo>
                    <a:pt x="2043854" y="0"/>
                  </a:moveTo>
                  <a:lnTo>
                    <a:pt x="0" y="0"/>
                  </a:lnTo>
                  <a:lnTo>
                    <a:pt x="203200" y="349355"/>
                  </a:lnTo>
                  <a:lnTo>
                    <a:pt x="2247054" y="349355"/>
                  </a:lnTo>
                  <a:lnTo>
                    <a:pt x="2043854" y="0"/>
                  </a:lnTo>
                  <a:close/>
                </a:path>
              </a:pathLst>
            </a:custGeom>
            <a:solidFill>
              <a:srgbClr val="2D8BBA"/>
            </a:solidFill>
          </p:spPr>
          <p:txBody>
            <a:bodyPr/>
            <a:lstStyle/>
            <a:p>
              <a:endParaRPr lang="en-IN"/>
            </a:p>
          </p:txBody>
        </p:sp>
        <p:sp>
          <p:nvSpPr>
            <p:cNvPr id="4" name="TextBox 4"/>
            <p:cNvSpPr txBox="1"/>
            <p:nvPr/>
          </p:nvSpPr>
          <p:spPr>
            <a:xfrm>
              <a:off x="101600" y="-57150"/>
              <a:ext cx="2043854" cy="406505"/>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628875" y="388191"/>
            <a:ext cx="12675157" cy="2253794"/>
          </a:xfrm>
          <a:prstGeom prst="rect">
            <a:avLst/>
          </a:prstGeom>
        </p:spPr>
        <p:txBody>
          <a:bodyPr lIns="0" tIns="0" rIns="0" bIns="0" rtlCol="0" anchor="t">
            <a:spAutoFit/>
          </a:bodyPr>
          <a:lstStyle/>
          <a:p>
            <a:pPr algn="r">
              <a:lnSpc>
                <a:spcPts val="8544"/>
              </a:lnSpc>
            </a:pPr>
            <a:r>
              <a:rPr lang="en-US" sz="7429" b="1">
                <a:solidFill>
                  <a:srgbClr val="FFFFFF"/>
                </a:solidFill>
                <a:latin typeface="Poppins 2 Bold"/>
                <a:ea typeface="Poppins 2 Bold"/>
                <a:cs typeface="Poppins 2 Bold"/>
                <a:sym typeface="Poppins 2 Bold"/>
              </a:rPr>
              <a:t>PROBLEM STATEMENT:</a:t>
            </a:r>
          </a:p>
          <a:p>
            <a:pPr algn="r">
              <a:lnSpc>
                <a:spcPts val="8544"/>
              </a:lnSpc>
            </a:pPr>
            <a:endParaRPr lang="en-US" sz="7429" b="1">
              <a:solidFill>
                <a:srgbClr val="FFFFFF"/>
              </a:solidFill>
              <a:latin typeface="Poppins 2 Bold"/>
              <a:ea typeface="Poppins 2 Bold"/>
              <a:cs typeface="Poppins 2 Bold"/>
              <a:sym typeface="Poppins 2 Bold"/>
            </a:endParaRPr>
          </a:p>
        </p:txBody>
      </p:sp>
      <p:grpSp>
        <p:nvGrpSpPr>
          <p:cNvPr id="6" name="Group 6"/>
          <p:cNvGrpSpPr/>
          <p:nvPr/>
        </p:nvGrpSpPr>
        <p:grpSpPr>
          <a:xfrm rot="8959574">
            <a:off x="12503125" y="-8348810"/>
            <a:ext cx="274711" cy="11053763"/>
            <a:chOff x="0" y="0"/>
            <a:chExt cx="72352" cy="2911279"/>
          </a:xfrm>
        </p:grpSpPr>
        <p:sp>
          <p:nvSpPr>
            <p:cNvPr id="7" name="Freeform 7"/>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solidFill>
              <a:srgbClr val="2D8BBA"/>
            </a:solidFill>
          </p:spPr>
          <p:txBody>
            <a:bodyPr/>
            <a:lstStyle/>
            <a:p>
              <a:endParaRPr lang="en-IN"/>
            </a:p>
          </p:txBody>
        </p:sp>
        <p:sp>
          <p:nvSpPr>
            <p:cNvPr id="8" name="TextBox 8"/>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699478" y="2305359"/>
            <a:ext cx="14597459" cy="2260573"/>
          </a:xfrm>
          <a:prstGeom prst="rect">
            <a:avLst/>
          </a:prstGeom>
        </p:spPr>
        <p:txBody>
          <a:bodyPr lIns="0" tIns="0" rIns="0" bIns="0" rtlCol="0" anchor="t">
            <a:spAutoFit/>
          </a:bodyPr>
          <a:lstStyle/>
          <a:p>
            <a:pPr algn="just">
              <a:lnSpc>
                <a:spcPts val="3577"/>
              </a:lnSpc>
            </a:pPr>
            <a:r>
              <a:rPr lang="en-US" sz="2752" b="1">
                <a:solidFill>
                  <a:srgbClr val="000000"/>
                </a:solidFill>
                <a:latin typeface="Poppins 1 Bold"/>
                <a:ea typeface="Poppins 1 Bold"/>
                <a:cs typeface="Poppins 1 Bold"/>
                <a:sym typeface="Poppins 1 Bold"/>
              </a:rPr>
              <a:t>You are provided with a dataset of 10 years (1999-2008) representing hospital records of patients with diabetes who underwent laborartory, medication and stayed up to 14 days. The goal is to determine the readmission of the subject within 30 days of discharge.</a:t>
            </a:r>
          </a:p>
          <a:p>
            <a:pPr algn="just">
              <a:lnSpc>
                <a:spcPts val="3577"/>
              </a:lnSpc>
            </a:pPr>
            <a:endParaRPr lang="en-US" sz="2752" b="1">
              <a:solidFill>
                <a:srgbClr val="000000"/>
              </a:solidFill>
              <a:latin typeface="Poppins 1 Bold"/>
              <a:ea typeface="Poppins 1 Bold"/>
              <a:cs typeface="Poppins 1 Bold"/>
              <a:sym typeface="Poppins 1 Bold"/>
            </a:endParaRPr>
          </a:p>
        </p:txBody>
      </p:sp>
      <p:grpSp>
        <p:nvGrpSpPr>
          <p:cNvPr id="10" name="Group 10"/>
          <p:cNvGrpSpPr/>
          <p:nvPr/>
        </p:nvGrpSpPr>
        <p:grpSpPr>
          <a:xfrm rot="-5400000">
            <a:off x="3262876" y="-135553"/>
            <a:ext cx="7773919" cy="22728620"/>
            <a:chOff x="0" y="0"/>
            <a:chExt cx="2047452" cy="5986139"/>
          </a:xfrm>
        </p:grpSpPr>
        <p:sp>
          <p:nvSpPr>
            <p:cNvPr id="11" name="Freeform 11"/>
            <p:cNvSpPr/>
            <p:nvPr/>
          </p:nvSpPr>
          <p:spPr>
            <a:xfrm>
              <a:off x="0" y="0"/>
              <a:ext cx="2047452" cy="5986139"/>
            </a:xfrm>
            <a:custGeom>
              <a:avLst/>
              <a:gdLst/>
              <a:ahLst/>
              <a:cxnLst/>
              <a:rect l="l" t="t" r="r" b="b"/>
              <a:pathLst>
                <a:path w="2047452" h="5986139">
                  <a:moveTo>
                    <a:pt x="0" y="0"/>
                  </a:moveTo>
                  <a:lnTo>
                    <a:pt x="2047452" y="0"/>
                  </a:lnTo>
                  <a:lnTo>
                    <a:pt x="2047452" y="5986139"/>
                  </a:lnTo>
                  <a:lnTo>
                    <a:pt x="0" y="5986139"/>
                  </a:lnTo>
                  <a:close/>
                </a:path>
              </a:pathLst>
            </a:custGeom>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p:spPr>
          <p:txBody>
            <a:bodyPr/>
            <a:lstStyle/>
            <a:p>
              <a:endParaRPr lang="en-IN"/>
            </a:p>
          </p:txBody>
        </p:sp>
        <p:sp>
          <p:nvSpPr>
            <p:cNvPr id="12" name="TextBox 12"/>
            <p:cNvSpPr txBox="1"/>
            <p:nvPr/>
          </p:nvSpPr>
          <p:spPr>
            <a:xfrm>
              <a:off x="0" y="-57150"/>
              <a:ext cx="2047452" cy="6043289"/>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rot="8959574">
            <a:off x="15951252" y="-3987981"/>
            <a:ext cx="274711" cy="11053763"/>
            <a:chOff x="0" y="0"/>
            <a:chExt cx="72352" cy="2911279"/>
          </a:xfrm>
        </p:grpSpPr>
        <p:sp>
          <p:nvSpPr>
            <p:cNvPr id="14" name="Freeform 14"/>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solidFill>
              <a:srgbClr val="2D8BBA"/>
            </a:solidFill>
          </p:spPr>
          <p:txBody>
            <a:bodyPr/>
            <a:lstStyle/>
            <a:p>
              <a:endParaRPr lang="en-IN"/>
            </a:p>
          </p:txBody>
        </p:sp>
        <p:sp>
          <p:nvSpPr>
            <p:cNvPr id="15" name="TextBox 15"/>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6018484" y="4926704"/>
            <a:ext cx="5620582" cy="4830188"/>
            <a:chOff x="0" y="0"/>
            <a:chExt cx="812800" cy="698500"/>
          </a:xfrm>
        </p:grpSpPr>
        <p:sp>
          <p:nvSpPr>
            <p:cNvPr id="17" name="Freeform 17"/>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gradFill rotWithShape="1">
              <a:gsLst>
                <a:gs pos="0">
                  <a:srgbClr val="51048D">
                    <a:alpha val="100000"/>
                  </a:srgbClr>
                </a:gs>
                <a:gs pos="50000">
                  <a:srgbClr val="054CC4">
                    <a:alpha val="100000"/>
                  </a:srgbClr>
                </a:gs>
                <a:gs pos="100000">
                  <a:srgbClr val="C405B7">
                    <a:alpha val="100000"/>
                  </a:srgbClr>
                </a:gs>
              </a:gsLst>
              <a:lin ang="0"/>
            </a:gradFill>
          </p:spPr>
          <p:txBody>
            <a:bodyPr/>
            <a:lstStyle/>
            <a:p>
              <a:endParaRPr lang="en-IN"/>
            </a:p>
          </p:txBody>
        </p:sp>
        <p:sp>
          <p:nvSpPr>
            <p:cNvPr id="18" name="TextBox 18"/>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6211233" y="5075124"/>
            <a:ext cx="5235086" cy="4533348"/>
            <a:chOff x="0" y="0"/>
            <a:chExt cx="4282440" cy="3708400"/>
          </a:xfrm>
        </p:grpSpPr>
        <p:sp>
          <p:nvSpPr>
            <p:cNvPr id="20" name="Freeform 20"/>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5068" r="-5068"/>
              </a:stretch>
            </a:blipFill>
          </p:spPr>
          <p:txBody>
            <a:bodyPr/>
            <a:lstStyle/>
            <a:p>
              <a:endParaRPr lang="en-IN"/>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a:off x="1028700" y="4781828"/>
            <a:ext cx="2534725" cy="2178280"/>
            <a:chOff x="0" y="0"/>
            <a:chExt cx="812800" cy="698500"/>
          </a:xfrm>
        </p:grpSpPr>
        <p:sp>
          <p:nvSpPr>
            <p:cNvPr id="3" name="Freeform 3"/>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gradFill rotWithShape="1">
              <a:gsLst>
                <a:gs pos="0">
                  <a:srgbClr val="C405B7">
                    <a:alpha val="100000"/>
                  </a:srgbClr>
                </a:gs>
                <a:gs pos="50000">
                  <a:srgbClr val="054CC4">
                    <a:alpha val="100000"/>
                  </a:srgbClr>
                </a:gs>
                <a:gs pos="100000">
                  <a:srgbClr val="51048D">
                    <a:alpha val="100000"/>
                  </a:srgbClr>
                </a:gs>
              </a:gsLst>
              <a:lin ang="0"/>
            </a:gradFill>
          </p:spPr>
          <p:txBody>
            <a:bodyPr/>
            <a:lstStyle/>
            <a:p>
              <a:endParaRPr lang="en-IN"/>
            </a:p>
          </p:txBody>
        </p:sp>
        <p:sp>
          <p:nvSpPr>
            <p:cNvPr id="4" name="TextBox 4"/>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724575" y="4781828"/>
            <a:ext cx="2534725" cy="2178280"/>
            <a:chOff x="0" y="0"/>
            <a:chExt cx="812800" cy="698500"/>
          </a:xfrm>
        </p:grpSpPr>
        <p:sp>
          <p:nvSpPr>
            <p:cNvPr id="6" name="Freeform 6"/>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gradFill rotWithShape="1">
              <a:gsLst>
                <a:gs pos="0">
                  <a:srgbClr val="51048D">
                    <a:alpha val="100000"/>
                  </a:srgbClr>
                </a:gs>
                <a:gs pos="50000">
                  <a:srgbClr val="054CC4">
                    <a:alpha val="100000"/>
                  </a:srgbClr>
                </a:gs>
                <a:gs pos="100000">
                  <a:srgbClr val="C405B7">
                    <a:alpha val="100000"/>
                  </a:srgbClr>
                </a:gs>
              </a:gsLst>
              <a:lin ang="0"/>
            </a:gradFill>
          </p:spPr>
          <p:txBody>
            <a:bodyPr/>
            <a:lstStyle/>
            <a:p>
              <a:endParaRPr lang="en-IN"/>
            </a:p>
          </p:txBody>
        </p:sp>
        <p:sp>
          <p:nvSpPr>
            <p:cNvPr id="7" name="TextBox 7"/>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028700" y="7629049"/>
            <a:ext cx="2534725" cy="2178280"/>
            <a:chOff x="0" y="0"/>
            <a:chExt cx="812800" cy="698500"/>
          </a:xfrm>
        </p:grpSpPr>
        <p:sp>
          <p:nvSpPr>
            <p:cNvPr id="9" name="Freeform 9"/>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gradFill rotWithShape="1">
              <a:gsLst>
                <a:gs pos="0">
                  <a:srgbClr val="C405B7">
                    <a:alpha val="100000"/>
                  </a:srgbClr>
                </a:gs>
                <a:gs pos="50000">
                  <a:srgbClr val="054CC4">
                    <a:alpha val="100000"/>
                  </a:srgbClr>
                </a:gs>
                <a:gs pos="100000">
                  <a:srgbClr val="51048D">
                    <a:alpha val="100000"/>
                  </a:srgbClr>
                </a:gs>
              </a:gsLst>
              <a:lin ang="0"/>
            </a:gradFill>
          </p:spPr>
          <p:txBody>
            <a:bodyPr/>
            <a:lstStyle/>
            <a:p>
              <a:endParaRPr lang="en-IN"/>
            </a:p>
          </p:txBody>
        </p:sp>
        <p:sp>
          <p:nvSpPr>
            <p:cNvPr id="10" name="TextBox 10"/>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4724575" y="7629049"/>
            <a:ext cx="2534725" cy="2178280"/>
            <a:chOff x="0" y="0"/>
            <a:chExt cx="812800" cy="698500"/>
          </a:xfrm>
        </p:grpSpPr>
        <p:sp>
          <p:nvSpPr>
            <p:cNvPr id="12" name="Freeform 12"/>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gradFill rotWithShape="1">
              <a:gsLst>
                <a:gs pos="0">
                  <a:srgbClr val="51048D">
                    <a:alpha val="100000"/>
                  </a:srgbClr>
                </a:gs>
                <a:gs pos="50000">
                  <a:srgbClr val="054CC4">
                    <a:alpha val="100000"/>
                  </a:srgbClr>
                </a:gs>
                <a:gs pos="100000">
                  <a:srgbClr val="C405B7">
                    <a:alpha val="100000"/>
                  </a:srgbClr>
                </a:gs>
              </a:gsLst>
              <a:lin ang="0"/>
            </a:gradFill>
          </p:spPr>
          <p:txBody>
            <a:bodyPr/>
            <a:lstStyle/>
            <a:p>
              <a:endParaRPr lang="en-IN"/>
            </a:p>
          </p:txBody>
        </p:sp>
        <p:sp>
          <p:nvSpPr>
            <p:cNvPr id="13" name="TextBox 13"/>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905494" y="4655009"/>
            <a:ext cx="6995508" cy="2431917"/>
            <a:chOff x="0" y="0"/>
            <a:chExt cx="2009263" cy="698500"/>
          </a:xfrm>
        </p:grpSpPr>
        <p:sp>
          <p:nvSpPr>
            <p:cNvPr id="15" name="Freeform 15"/>
            <p:cNvSpPr/>
            <p:nvPr/>
          </p:nvSpPr>
          <p:spPr>
            <a:xfrm>
              <a:off x="0" y="0"/>
              <a:ext cx="2009263" cy="698500"/>
            </a:xfrm>
            <a:custGeom>
              <a:avLst/>
              <a:gdLst/>
              <a:ahLst/>
              <a:cxnLst/>
              <a:rect l="l" t="t" r="r" b="b"/>
              <a:pathLst>
                <a:path w="2009263" h="698500">
                  <a:moveTo>
                    <a:pt x="2009263" y="349250"/>
                  </a:moveTo>
                  <a:lnTo>
                    <a:pt x="1806063" y="698500"/>
                  </a:lnTo>
                  <a:lnTo>
                    <a:pt x="203200" y="698500"/>
                  </a:lnTo>
                  <a:lnTo>
                    <a:pt x="0" y="349250"/>
                  </a:lnTo>
                  <a:lnTo>
                    <a:pt x="203200" y="0"/>
                  </a:lnTo>
                  <a:lnTo>
                    <a:pt x="1806063" y="0"/>
                  </a:lnTo>
                  <a:lnTo>
                    <a:pt x="2009263" y="349250"/>
                  </a:lnTo>
                  <a:close/>
                </a:path>
              </a:pathLst>
            </a:custGeom>
            <a:solidFill>
              <a:srgbClr val="2D8BBA"/>
            </a:solidFill>
          </p:spPr>
          <p:txBody>
            <a:bodyPr/>
            <a:lstStyle/>
            <a:p>
              <a:endParaRPr lang="en-IN"/>
            </a:p>
          </p:txBody>
        </p:sp>
        <p:sp>
          <p:nvSpPr>
            <p:cNvPr id="16" name="TextBox 16"/>
            <p:cNvSpPr txBox="1"/>
            <p:nvPr/>
          </p:nvSpPr>
          <p:spPr>
            <a:xfrm>
              <a:off x="114300" y="-57150"/>
              <a:ext cx="1780663" cy="75565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9386998" y="4655009"/>
            <a:ext cx="6995508" cy="2431917"/>
            <a:chOff x="0" y="0"/>
            <a:chExt cx="2009263" cy="698500"/>
          </a:xfrm>
        </p:grpSpPr>
        <p:sp>
          <p:nvSpPr>
            <p:cNvPr id="18" name="Freeform 18"/>
            <p:cNvSpPr/>
            <p:nvPr/>
          </p:nvSpPr>
          <p:spPr>
            <a:xfrm>
              <a:off x="0" y="0"/>
              <a:ext cx="2009263" cy="698500"/>
            </a:xfrm>
            <a:custGeom>
              <a:avLst/>
              <a:gdLst/>
              <a:ahLst/>
              <a:cxnLst/>
              <a:rect l="l" t="t" r="r" b="b"/>
              <a:pathLst>
                <a:path w="2009263" h="698500">
                  <a:moveTo>
                    <a:pt x="2009263" y="349250"/>
                  </a:moveTo>
                  <a:lnTo>
                    <a:pt x="1806063" y="698500"/>
                  </a:lnTo>
                  <a:lnTo>
                    <a:pt x="203200" y="698500"/>
                  </a:lnTo>
                  <a:lnTo>
                    <a:pt x="0" y="349250"/>
                  </a:lnTo>
                  <a:lnTo>
                    <a:pt x="203200" y="0"/>
                  </a:lnTo>
                  <a:lnTo>
                    <a:pt x="1806063" y="0"/>
                  </a:lnTo>
                  <a:lnTo>
                    <a:pt x="2009263" y="349250"/>
                  </a:lnTo>
                  <a:close/>
                </a:path>
              </a:pathLst>
            </a:custGeom>
            <a:solidFill>
              <a:srgbClr val="2D8BBA"/>
            </a:solidFill>
          </p:spPr>
          <p:txBody>
            <a:bodyPr/>
            <a:lstStyle/>
            <a:p>
              <a:endParaRPr lang="en-IN"/>
            </a:p>
          </p:txBody>
        </p:sp>
        <p:sp>
          <p:nvSpPr>
            <p:cNvPr id="19" name="TextBox 19"/>
            <p:cNvSpPr txBox="1"/>
            <p:nvPr/>
          </p:nvSpPr>
          <p:spPr>
            <a:xfrm>
              <a:off x="114300" y="-57150"/>
              <a:ext cx="1780663" cy="75565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905494" y="7502230"/>
            <a:ext cx="6995508" cy="2431917"/>
            <a:chOff x="0" y="0"/>
            <a:chExt cx="2009263" cy="698500"/>
          </a:xfrm>
        </p:grpSpPr>
        <p:sp>
          <p:nvSpPr>
            <p:cNvPr id="21" name="Freeform 21"/>
            <p:cNvSpPr/>
            <p:nvPr/>
          </p:nvSpPr>
          <p:spPr>
            <a:xfrm>
              <a:off x="0" y="0"/>
              <a:ext cx="2009263" cy="698500"/>
            </a:xfrm>
            <a:custGeom>
              <a:avLst/>
              <a:gdLst/>
              <a:ahLst/>
              <a:cxnLst/>
              <a:rect l="l" t="t" r="r" b="b"/>
              <a:pathLst>
                <a:path w="2009263" h="698500">
                  <a:moveTo>
                    <a:pt x="2009263" y="349250"/>
                  </a:moveTo>
                  <a:lnTo>
                    <a:pt x="1806063" y="698500"/>
                  </a:lnTo>
                  <a:lnTo>
                    <a:pt x="203200" y="698500"/>
                  </a:lnTo>
                  <a:lnTo>
                    <a:pt x="0" y="349250"/>
                  </a:lnTo>
                  <a:lnTo>
                    <a:pt x="203200" y="0"/>
                  </a:lnTo>
                  <a:lnTo>
                    <a:pt x="1806063" y="0"/>
                  </a:lnTo>
                  <a:lnTo>
                    <a:pt x="2009263" y="349250"/>
                  </a:lnTo>
                  <a:close/>
                </a:path>
              </a:pathLst>
            </a:custGeom>
            <a:solidFill>
              <a:srgbClr val="2D8BBA"/>
            </a:solidFill>
          </p:spPr>
          <p:txBody>
            <a:bodyPr/>
            <a:lstStyle/>
            <a:p>
              <a:endParaRPr lang="en-IN"/>
            </a:p>
          </p:txBody>
        </p:sp>
        <p:sp>
          <p:nvSpPr>
            <p:cNvPr id="22" name="TextBox 22"/>
            <p:cNvSpPr txBox="1"/>
            <p:nvPr/>
          </p:nvSpPr>
          <p:spPr>
            <a:xfrm>
              <a:off x="114300" y="-57150"/>
              <a:ext cx="1780663" cy="755650"/>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9386998" y="7502230"/>
            <a:ext cx="6995508" cy="2431917"/>
            <a:chOff x="0" y="0"/>
            <a:chExt cx="2009263" cy="698500"/>
          </a:xfrm>
        </p:grpSpPr>
        <p:sp>
          <p:nvSpPr>
            <p:cNvPr id="24" name="Freeform 24"/>
            <p:cNvSpPr/>
            <p:nvPr/>
          </p:nvSpPr>
          <p:spPr>
            <a:xfrm>
              <a:off x="0" y="0"/>
              <a:ext cx="2009263" cy="698500"/>
            </a:xfrm>
            <a:custGeom>
              <a:avLst/>
              <a:gdLst/>
              <a:ahLst/>
              <a:cxnLst/>
              <a:rect l="l" t="t" r="r" b="b"/>
              <a:pathLst>
                <a:path w="2009263" h="698500">
                  <a:moveTo>
                    <a:pt x="2009263" y="349250"/>
                  </a:moveTo>
                  <a:lnTo>
                    <a:pt x="1806063" y="698500"/>
                  </a:lnTo>
                  <a:lnTo>
                    <a:pt x="203200" y="698500"/>
                  </a:lnTo>
                  <a:lnTo>
                    <a:pt x="0" y="349250"/>
                  </a:lnTo>
                  <a:lnTo>
                    <a:pt x="203200" y="0"/>
                  </a:lnTo>
                  <a:lnTo>
                    <a:pt x="1806063" y="0"/>
                  </a:lnTo>
                  <a:lnTo>
                    <a:pt x="2009263" y="349250"/>
                  </a:lnTo>
                  <a:close/>
                </a:path>
              </a:pathLst>
            </a:custGeom>
            <a:solidFill>
              <a:srgbClr val="2D8BBA"/>
            </a:solidFill>
          </p:spPr>
          <p:txBody>
            <a:bodyPr/>
            <a:lstStyle/>
            <a:p>
              <a:endParaRPr lang="en-IN"/>
            </a:p>
          </p:txBody>
        </p:sp>
        <p:sp>
          <p:nvSpPr>
            <p:cNvPr id="25" name="TextBox 25"/>
            <p:cNvSpPr txBox="1"/>
            <p:nvPr/>
          </p:nvSpPr>
          <p:spPr>
            <a:xfrm>
              <a:off x="114300" y="-57150"/>
              <a:ext cx="1780663" cy="755650"/>
            </a:xfrm>
            <a:prstGeom prst="rect">
              <a:avLst/>
            </a:prstGeom>
          </p:spPr>
          <p:txBody>
            <a:bodyPr lIns="50800" tIns="50800" rIns="50800" bIns="50800" rtlCol="0" anchor="ctr"/>
            <a:lstStyle/>
            <a:p>
              <a:pPr algn="ctr">
                <a:lnSpc>
                  <a:spcPts val="2659"/>
                </a:lnSpc>
              </a:pPr>
              <a:endParaRPr/>
            </a:p>
          </p:txBody>
        </p:sp>
      </p:grpSp>
      <p:sp>
        <p:nvSpPr>
          <p:cNvPr id="26" name="Freeform 26"/>
          <p:cNvSpPr/>
          <p:nvPr/>
        </p:nvSpPr>
        <p:spPr>
          <a:xfrm>
            <a:off x="1238250" y="4970258"/>
            <a:ext cx="2115625" cy="1832661"/>
          </a:xfrm>
          <a:custGeom>
            <a:avLst/>
            <a:gdLst/>
            <a:ahLst/>
            <a:cxnLst/>
            <a:rect l="l" t="t" r="r" b="b"/>
            <a:pathLst>
              <a:path w="2115625" h="1832661">
                <a:moveTo>
                  <a:pt x="0" y="0"/>
                </a:moveTo>
                <a:lnTo>
                  <a:pt x="2115625" y="0"/>
                </a:lnTo>
                <a:lnTo>
                  <a:pt x="2115625" y="1832661"/>
                </a:lnTo>
                <a:lnTo>
                  <a:pt x="0" y="18326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27" name="Freeform 27"/>
          <p:cNvSpPr/>
          <p:nvPr/>
        </p:nvSpPr>
        <p:spPr>
          <a:xfrm>
            <a:off x="14927502" y="4948900"/>
            <a:ext cx="2128871" cy="1844135"/>
          </a:xfrm>
          <a:custGeom>
            <a:avLst/>
            <a:gdLst/>
            <a:ahLst/>
            <a:cxnLst/>
            <a:rect l="l" t="t" r="r" b="b"/>
            <a:pathLst>
              <a:path w="2128871" h="1844135">
                <a:moveTo>
                  <a:pt x="0" y="0"/>
                </a:moveTo>
                <a:lnTo>
                  <a:pt x="2128871" y="0"/>
                </a:lnTo>
                <a:lnTo>
                  <a:pt x="2128871" y="1844135"/>
                </a:lnTo>
                <a:lnTo>
                  <a:pt x="0" y="1844135"/>
                </a:lnTo>
                <a:lnTo>
                  <a:pt x="0" y="0"/>
                </a:lnTo>
                <a:close/>
              </a:path>
            </a:pathLst>
          </a:custGeom>
          <a:blipFill>
            <a:blip r:embed="rId2">
              <a:extLst>
                <a:ext uri="{96DAC541-7B7A-43D3-8B79-37D633B846F1}">
                  <asvg:svgBlip xmlns:asvg="http://schemas.microsoft.com/office/drawing/2016/SVG/main" r:embed="rId4"/>
                </a:ext>
              </a:extLst>
            </a:blip>
            <a:stretch>
              <a:fillRect/>
            </a:stretch>
          </a:blipFill>
        </p:spPr>
        <p:txBody>
          <a:bodyPr/>
          <a:lstStyle/>
          <a:p>
            <a:endParaRPr lang="en-IN"/>
          </a:p>
        </p:txBody>
      </p:sp>
      <p:sp>
        <p:nvSpPr>
          <p:cNvPr id="28" name="Freeform 28"/>
          <p:cNvSpPr/>
          <p:nvPr/>
        </p:nvSpPr>
        <p:spPr>
          <a:xfrm>
            <a:off x="1238250" y="7811539"/>
            <a:ext cx="2115625" cy="1832661"/>
          </a:xfrm>
          <a:custGeom>
            <a:avLst/>
            <a:gdLst/>
            <a:ahLst/>
            <a:cxnLst/>
            <a:rect l="l" t="t" r="r" b="b"/>
            <a:pathLst>
              <a:path w="2115625" h="1832661">
                <a:moveTo>
                  <a:pt x="0" y="0"/>
                </a:moveTo>
                <a:lnTo>
                  <a:pt x="2115625" y="0"/>
                </a:lnTo>
                <a:lnTo>
                  <a:pt x="2115625" y="1832661"/>
                </a:lnTo>
                <a:lnTo>
                  <a:pt x="0" y="1832661"/>
                </a:lnTo>
                <a:lnTo>
                  <a:pt x="0" y="0"/>
                </a:lnTo>
                <a:close/>
              </a:path>
            </a:pathLst>
          </a:custGeom>
          <a:blipFill>
            <a:blip r:embed="rId2">
              <a:extLst>
                <a:ext uri="{96DAC541-7B7A-43D3-8B79-37D633B846F1}">
                  <asvg:svgBlip xmlns:asvg="http://schemas.microsoft.com/office/drawing/2016/SVG/main" r:embed="rId5"/>
                </a:ext>
              </a:extLst>
            </a:blip>
            <a:stretch>
              <a:fillRect/>
            </a:stretch>
          </a:blipFill>
        </p:spPr>
        <p:txBody>
          <a:bodyPr/>
          <a:lstStyle/>
          <a:p>
            <a:endParaRPr lang="en-IN"/>
          </a:p>
        </p:txBody>
      </p:sp>
      <p:sp>
        <p:nvSpPr>
          <p:cNvPr id="29" name="Freeform 29"/>
          <p:cNvSpPr/>
          <p:nvPr/>
        </p:nvSpPr>
        <p:spPr>
          <a:xfrm>
            <a:off x="14963099" y="7821220"/>
            <a:ext cx="2093274" cy="1813299"/>
          </a:xfrm>
          <a:custGeom>
            <a:avLst/>
            <a:gdLst/>
            <a:ahLst/>
            <a:cxnLst/>
            <a:rect l="l" t="t" r="r" b="b"/>
            <a:pathLst>
              <a:path w="2093274" h="1813299">
                <a:moveTo>
                  <a:pt x="0" y="0"/>
                </a:moveTo>
                <a:lnTo>
                  <a:pt x="2093274" y="0"/>
                </a:lnTo>
                <a:lnTo>
                  <a:pt x="2093274" y="1813299"/>
                </a:lnTo>
                <a:lnTo>
                  <a:pt x="0" y="1813299"/>
                </a:lnTo>
                <a:lnTo>
                  <a:pt x="0" y="0"/>
                </a:lnTo>
                <a:close/>
              </a:path>
            </a:pathLst>
          </a:custGeom>
          <a:blipFill>
            <a:blip r:embed="rId2">
              <a:extLst>
                <a:ext uri="{96DAC541-7B7A-43D3-8B79-37D633B846F1}">
                  <asvg:svgBlip xmlns:asvg="http://schemas.microsoft.com/office/drawing/2016/SVG/main" r:embed="rId6"/>
                </a:ext>
              </a:extLst>
            </a:blip>
            <a:stretch>
              <a:fillRect/>
            </a:stretch>
          </a:blipFill>
        </p:spPr>
        <p:txBody>
          <a:bodyPr/>
          <a:lstStyle/>
          <a:p>
            <a:endParaRPr lang="en-IN"/>
          </a:p>
        </p:txBody>
      </p:sp>
      <p:sp>
        <p:nvSpPr>
          <p:cNvPr id="30" name="TextBox 30"/>
          <p:cNvSpPr txBox="1"/>
          <p:nvPr/>
        </p:nvSpPr>
        <p:spPr>
          <a:xfrm>
            <a:off x="3563425" y="3965200"/>
            <a:ext cx="4550107" cy="390899"/>
          </a:xfrm>
          <a:prstGeom prst="rect">
            <a:avLst/>
          </a:prstGeom>
        </p:spPr>
        <p:txBody>
          <a:bodyPr lIns="0" tIns="0" rIns="0" bIns="0" rtlCol="0" anchor="t">
            <a:spAutoFit/>
          </a:bodyPr>
          <a:lstStyle/>
          <a:p>
            <a:pPr algn="l">
              <a:lnSpc>
                <a:spcPts val="2930"/>
              </a:lnSpc>
            </a:pPr>
            <a:r>
              <a:rPr lang="en-US" sz="2593" b="1">
                <a:solidFill>
                  <a:srgbClr val="FFFFFF"/>
                </a:solidFill>
                <a:latin typeface="Poppins 1 Bold"/>
                <a:ea typeface="Poppins 1 Bold"/>
                <a:cs typeface="Poppins 1 Bold"/>
                <a:sym typeface="Poppins 1 Bold"/>
              </a:rPr>
              <a:t>Enhances Understanding</a:t>
            </a:r>
          </a:p>
        </p:txBody>
      </p:sp>
      <p:sp>
        <p:nvSpPr>
          <p:cNvPr id="31" name="TextBox 31"/>
          <p:cNvSpPr txBox="1"/>
          <p:nvPr/>
        </p:nvSpPr>
        <p:spPr>
          <a:xfrm>
            <a:off x="10174467" y="3965200"/>
            <a:ext cx="4550107" cy="394534"/>
          </a:xfrm>
          <a:prstGeom prst="rect">
            <a:avLst/>
          </a:prstGeom>
        </p:spPr>
        <p:txBody>
          <a:bodyPr lIns="0" tIns="0" rIns="0" bIns="0" rtlCol="0" anchor="t">
            <a:spAutoFit/>
          </a:bodyPr>
          <a:lstStyle/>
          <a:p>
            <a:pPr algn="r">
              <a:lnSpc>
                <a:spcPts val="2930"/>
              </a:lnSpc>
            </a:pPr>
            <a:r>
              <a:rPr lang="en-US" sz="2593" b="1">
                <a:solidFill>
                  <a:srgbClr val="FFFFFF"/>
                </a:solidFill>
                <a:latin typeface="Poppins 1 Bold"/>
                <a:ea typeface="Poppins 1 Bold"/>
                <a:cs typeface="Poppins 1 Bold"/>
                <a:sym typeface="Poppins 1 Bold"/>
              </a:rPr>
              <a:t>Demonstrates Respect</a:t>
            </a:r>
          </a:p>
        </p:txBody>
      </p:sp>
      <p:sp>
        <p:nvSpPr>
          <p:cNvPr id="32" name="Freeform 32"/>
          <p:cNvSpPr/>
          <p:nvPr/>
        </p:nvSpPr>
        <p:spPr>
          <a:xfrm>
            <a:off x="1806063" y="5413126"/>
            <a:ext cx="980000" cy="946925"/>
          </a:xfrm>
          <a:custGeom>
            <a:avLst/>
            <a:gdLst/>
            <a:ahLst/>
            <a:cxnLst/>
            <a:rect l="l" t="t" r="r" b="b"/>
            <a:pathLst>
              <a:path w="980000" h="946925">
                <a:moveTo>
                  <a:pt x="0" y="0"/>
                </a:moveTo>
                <a:lnTo>
                  <a:pt x="980000" y="0"/>
                </a:lnTo>
                <a:lnTo>
                  <a:pt x="980000" y="946925"/>
                </a:lnTo>
                <a:lnTo>
                  <a:pt x="0" y="94692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grpSp>
        <p:nvGrpSpPr>
          <p:cNvPr id="33" name="Group 33"/>
          <p:cNvGrpSpPr/>
          <p:nvPr/>
        </p:nvGrpSpPr>
        <p:grpSpPr>
          <a:xfrm rot="1818284">
            <a:off x="-1286878" y="-6743169"/>
            <a:ext cx="3194203" cy="9961116"/>
            <a:chOff x="0" y="0"/>
            <a:chExt cx="841272" cy="2623504"/>
          </a:xfrm>
        </p:grpSpPr>
        <p:sp>
          <p:nvSpPr>
            <p:cNvPr id="34" name="Freeform 34"/>
            <p:cNvSpPr/>
            <p:nvPr/>
          </p:nvSpPr>
          <p:spPr>
            <a:xfrm>
              <a:off x="0" y="0"/>
              <a:ext cx="841272" cy="2623504"/>
            </a:xfrm>
            <a:custGeom>
              <a:avLst/>
              <a:gdLst/>
              <a:ahLst/>
              <a:cxnLst/>
              <a:rect l="l" t="t" r="r" b="b"/>
              <a:pathLst>
                <a:path w="841272" h="2623504">
                  <a:moveTo>
                    <a:pt x="0" y="0"/>
                  </a:moveTo>
                  <a:lnTo>
                    <a:pt x="841272" y="0"/>
                  </a:lnTo>
                  <a:lnTo>
                    <a:pt x="841272" y="2623504"/>
                  </a:lnTo>
                  <a:lnTo>
                    <a:pt x="0" y="2623504"/>
                  </a:lnTo>
                  <a:close/>
                </a:path>
              </a:pathLst>
            </a:custGeom>
            <a:solidFill>
              <a:srgbClr val="2D8BBA"/>
            </a:solidFill>
          </p:spPr>
          <p:txBody>
            <a:bodyPr/>
            <a:lstStyle/>
            <a:p>
              <a:endParaRPr lang="en-IN"/>
            </a:p>
          </p:txBody>
        </p:sp>
        <p:sp>
          <p:nvSpPr>
            <p:cNvPr id="35" name="TextBox 35"/>
            <p:cNvSpPr txBox="1"/>
            <p:nvPr/>
          </p:nvSpPr>
          <p:spPr>
            <a:xfrm>
              <a:off x="0" y="-57150"/>
              <a:ext cx="841272" cy="2680654"/>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rot="1818284">
            <a:off x="-1761361" y="-80845"/>
            <a:ext cx="274711" cy="11053763"/>
            <a:chOff x="0" y="0"/>
            <a:chExt cx="72352" cy="2911279"/>
          </a:xfrm>
        </p:grpSpPr>
        <p:sp>
          <p:nvSpPr>
            <p:cNvPr id="37" name="Freeform 37"/>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gradFill rotWithShape="1">
              <a:gsLst>
                <a:gs pos="0">
                  <a:srgbClr val="C405B7">
                    <a:alpha val="100000"/>
                  </a:srgbClr>
                </a:gs>
                <a:gs pos="50000">
                  <a:srgbClr val="054CC4">
                    <a:alpha val="100000"/>
                  </a:srgbClr>
                </a:gs>
                <a:gs pos="100000">
                  <a:srgbClr val="51048D">
                    <a:alpha val="100000"/>
                  </a:srgbClr>
                </a:gs>
              </a:gsLst>
              <a:lin ang="5400000"/>
            </a:gradFill>
          </p:spPr>
          <p:txBody>
            <a:bodyPr/>
            <a:lstStyle/>
            <a:p>
              <a:endParaRPr lang="en-IN"/>
            </a:p>
          </p:txBody>
        </p:sp>
        <p:sp>
          <p:nvSpPr>
            <p:cNvPr id="38" name="TextBox 38"/>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grpSp>
        <p:nvGrpSpPr>
          <p:cNvPr id="39" name="Group 39"/>
          <p:cNvGrpSpPr/>
          <p:nvPr/>
        </p:nvGrpSpPr>
        <p:grpSpPr>
          <a:xfrm rot="-1817999">
            <a:off x="15481055" y="-11302660"/>
            <a:ext cx="2883936" cy="16029749"/>
            <a:chOff x="0" y="0"/>
            <a:chExt cx="759555" cy="4221827"/>
          </a:xfrm>
        </p:grpSpPr>
        <p:sp>
          <p:nvSpPr>
            <p:cNvPr id="40" name="Freeform 40"/>
            <p:cNvSpPr/>
            <p:nvPr/>
          </p:nvSpPr>
          <p:spPr>
            <a:xfrm>
              <a:off x="0" y="0"/>
              <a:ext cx="759555" cy="4221827"/>
            </a:xfrm>
            <a:custGeom>
              <a:avLst/>
              <a:gdLst/>
              <a:ahLst/>
              <a:cxnLst/>
              <a:rect l="l" t="t" r="r" b="b"/>
              <a:pathLst>
                <a:path w="759555" h="4221827">
                  <a:moveTo>
                    <a:pt x="0" y="0"/>
                  </a:moveTo>
                  <a:lnTo>
                    <a:pt x="759555" y="0"/>
                  </a:lnTo>
                  <a:lnTo>
                    <a:pt x="759555" y="4221827"/>
                  </a:lnTo>
                  <a:lnTo>
                    <a:pt x="0" y="4221827"/>
                  </a:lnTo>
                  <a:close/>
                </a:path>
              </a:pathLst>
            </a:custGeom>
            <a:solidFill>
              <a:srgbClr val="2D8BBA"/>
            </a:solidFill>
          </p:spPr>
          <p:txBody>
            <a:bodyPr/>
            <a:lstStyle/>
            <a:p>
              <a:endParaRPr lang="en-IN"/>
            </a:p>
          </p:txBody>
        </p:sp>
        <p:sp>
          <p:nvSpPr>
            <p:cNvPr id="41" name="TextBox 41"/>
            <p:cNvSpPr txBox="1"/>
            <p:nvPr/>
          </p:nvSpPr>
          <p:spPr>
            <a:xfrm>
              <a:off x="0" y="-57150"/>
              <a:ext cx="759555" cy="4278977"/>
            </a:xfrm>
            <a:prstGeom prst="rect">
              <a:avLst/>
            </a:prstGeom>
          </p:spPr>
          <p:txBody>
            <a:bodyPr lIns="50800" tIns="50800" rIns="50800" bIns="50800" rtlCol="0" anchor="ctr"/>
            <a:lstStyle/>
            <a:p>
              <a:pPr algn="ctr">
                <a:lnSpc>
                  <a:spcPts val="2659"/>
                </a:lnSpc>
              </a:pPr>
              <a:endParaRPr/>
            </a:p>
          </p:txBody>
        </p:sp>
      </p:grpSp>
      <p:grpSp>
        <p:nvGrpSpPr>
          <p:cNvPr id="42" name="Group 42"/>
          <p:cNvGrpSpPr/>
          <p:nvPr/>
        </p:nvGrpSpPr>
        <p:grpSpPr>
          <a:xfrm rot="-1788309">
            <a:off x="19785352" y="-52135"/>
            <a:ext cx="274711" cy="11053763"/>
            <a:chOff x="0" y="0"/>
            <a:chExt cx="72352" cy="2911279"/>
          </a:xfrm>
        </p:grpSpPr>
        <p:sp>
          <p:nvSpPr>
            <p:cNvPr id="43" name="Freeform 43"/>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gradFill rotWithShape="1">
              <a:gsLst>
                <a:gs pos="0">
                  <a:srgbClr val="C405B7">
                    <a:alpha val="100000"/>
                  </a:srgbClr>
                </a:gs>
                <a:gs pos="50000">
                  <a:srgbClr val="054CC4">
                    <a:alpha val="100000"/>
                  </a:srgbClr>
                </a:gs>
                <a:gs pos="100000">
                  <a:srgbClr val="51048D">
                    <a:alpha val="100000"/>
                  </a:srgbClr>
                </a:gs>
              </a:gsLst>
              <a:lin ang="5400000"/>
            </a:gradFill>
          </p:spPr>
          <p:txBody>
            <a:bodyPr/>
            <a:lstStyle/>
            <a:p>
              <a:endParaRPr lang="en-IN"/>
            </a:p>
          </p:txBody>
        </p:sp>
        <p:sp>
          <p:nvSpPr>
            <p:cNvPr id="44" name="TextBox 44"/>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grpSp>
        <p:nvGrpSpPr>
          <p:cNvPr id="45" name="Group 45"/>
          <p:cNvGrpSpPr/>
          <p:nvPr/>
        </p:nvGrpSpPr>
        <p:grpSpPr>
          <a:xfrm>
            <a:off x="1028700" y="1930810"/>
            <a:ext cx="2534725" cy="2178280"/>
            <a:chOff x="0" y="0"/>
            <a:chExt cx="812800" cy="698500"/>
          </a:xfrm>
        </p:grpSpPr>
        <p:sp>
          <p:nvSpPr>
            <p:cNvPr id="46" name="Freeform 46"/>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gradFill rotWithShape="1">
              <a:gsLst>
                <a:gs pos="0">
                  <a:srgbClr val="C405B7">
                    <a:alpha val="100000"/>
                  </a:srgbClr>
                </a:gs>
                <a:gs pos="50000">
                  <a:srgbClr val="054CC4">
                    <a:alpha val="100000"/>
                  </a:srgbClr>
                </a:gs>
                <a:gs pos="100000">
                  <a:srgbClr val="51048D">
                    <a:alpha val="100000"/>
                  </a:srgbClr>
                </a:gs>
              </a:gsLst>
              <a:lin ang="0"/>
            </a:gradFill>
          </p:spPr>
          <p:txBody>
            <a:bodyPr/>
            <a:lstStyle/>
            <a:p>
              <a:endParaRPr lang="en-IN"/>
            </a:p>
          </p:txBody>
        </p:sp>
        <p:sp>
          <p:nvSpPr>
            <p:cNvPr id="47" name="TextBox 47"/>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48" name="Group 48"/>
          <p:cNvGrpSpPr/>
          <p:nvPr/>
        </p:nvGrpSpPr>
        <p:grpSpPr>
          <a:xfrm>
            <a:off x="14724575" y="1930810"/>
            <a:ext cx="2534725" cy="2178280"/>
            <a:chOff x="0" y="0"/>
            <a:chExt cx="812800" cy="698500"/>
          </a:xfrm>
        </p:grpSpPr>
        <p:sp>
          <p:nvSpPr>
            <p:cNvPr id="49" name="Freeform 49"/>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gradFill rotWithShape="1">
              <a:gsLst>
                <a:gs pos="0">
                  <a:srgbClr val="51048D">
                    <a:alpha val="100000"/>
                  </a:srgbClr>
                </a:gs>
                <a:gs pos="50000">
                  <a:srgbClr val="054CC4">
                    <a:alpha val="100000"/>
                  </a:srgbClr>
                </a:gs>
                <a:gs pos="100000">
                  <a:srgbClr val="C405B7">
                    <a:alpha val="100000"/>
                  </a:srgbClr>
                </a:gs>
              </a:gsLst>
              <a:lin ang="0"/>
            </a:gradFill>
          </p:spPr>
          <p:txBody>
            <a:bodyPr/>
            <a:lstStyle/>
            <a:p>
              <a:endParaRPr lang="en-IN"/>
            </a:p>
          </p:txBody>
        </p:sp>
        <p:sp>
          <p:nvSpPr>
            <p:cNvPr id="50" name="TextBox 50"/>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51" name="Group 51"/>
          <p:cNvGrpSpPr/>
          <p:nvPr/>
        </p:nvGrpSpPr>
        <p:grpSpPr>
          <a:xfrm>
            <a:off x="1905494" y="1803992"/>
            <a:ext cx="6995508" cy="2431917"/>
            <a:chOff x="0" y="0"/>
            <a:chExt cx="2009263" cy="698500"/>
          </a:xfrm>
        </p:grpSpPr>
        <p:sp>
          <p:nvSpPr>
            <p:cNvPr id="52" name="Freeform 52"/>
            <p:cNvSpPr/>
            <p:nvPr/>
          </p:nvSpPr>
          <p:spPr>
            <a:xfrm>
              <a:off x="0" y="0"/>
              <a:ext cx="2009263" cy="698500"/>
            </a:xfrm>
            <a:custGeom>
              <a:avLst/>
              <a:gdLst/>
              <a:ahLst/>
              <a:cxnLst/>
              <a:rect l="l" t="t" r="r" b="b"/>
              <a:pathLst>
                <a:path w="2009263" h="698500">
                  <a:moveTo>
                    <a:pt x="2009263" y="349250"/>
                  </a:moveTo>
                  <a:lnTo>
                    <a:pt x="1806063" y="698500"/>
                  </a:lnTo>
                  <a:lnTo>
                    <a:pt x="203200" y="698500"/>
                  </a:lnTo>
                  <a:lnTo>
                    <a:pt x="0" y="349250"/>
                  </a:lnTo>
                  <a:lnTo>
                    <a:pt x="203200" y="0"/>
                  </a:lnTo>
                  <a:lnTo>
                    <a:pt x="1806063" y="0"/>
                  </a:lnTo>
                  <a:lnTo>
                    <a:pt x="2009263" y="349250"/>
                  </a:lnTo>
                  <a:close/>
                </a:path>
              </a:pathLst>
            </a:custGeom>
            <a:solidFill>
              <a:srgbClr val="2D8BBA"/>
            </a:solidFill>
          </p:spPr>
          <p:txBody>
            <a:bodyPr/>
            <a:lstStyle/>
            <a:p>
              <a:endParaRPr lang="en-IN"/>
            </a:p>
          </p:txBody>
        </p:sp>
        <p:sp>
          <p:nvSpPr>
            <p:cNvPr id="53" name="TextBox 53"/>
            <p:cNvSpPr txBox="1"/>
            <p:nvPr/>
          </p:nvSpPr>
          <p:spPr>
            <a:xfrm>
              <a:off x="114300" y="-57150"/>
              <a:ext cx="1780663" cy="755650"/>
            </a:xfrm>
            <a:prstGeom prst="rect">
              <a:avLst/>
            </a:prstGeom>
          </p:spPr>
          <p:txBody>
            <a:bodyPr lIns="50800" tIns="50800" rIns="50800" bIns="50800" rtlCol="0" anchor="ctr"/>
            <a:lstStyle/>
            <a:p>
              <a:pPr algn="ctr">
                <a:lnSpc>
                  <a:spcPts val="2659"/>
                </a:lnSpc>
              </a:pPr>
              <a:endParaRPr/>
            </a:p>
          </p:txBody>
        </p:sp>
      </p:grpSp>
      <p:grpSp>
        <p:nvGrpSpPr>
          <p:cNvPr id="54" name="Group 54"/>
          <p:cNvGrpSpPr/>
          <p:nvPr/>
        </p:nvGrpSpPr>
        <p:grpSpPr>
          <a:xfrm>
            <a:off x="9386998" y="1803992"/>
            <a:ext cx="6995508" cy="2431917"/>
            <a:chOff x="0" y="0"/>
            <a:chExt cx="2009263" cy="698500"/>
          </a:xfrm>
        </p:grpSpPr>
        <p:sp>
          <p:nvSpPr>
            <p:cNvPr id="55" name="Freeform 55"/>
            <p:cNvSpPr/>
            <p:nvPr/>
          </p:nvSpPr>
          <p:spPr>
            <a:xfrm>
              <a:off x="0" y="0"/>
              <a:ext cx="2009263" cy="698500"/>
            </a:xfrm>
            <a:custGeom>
              <a:avLst/>
              <a:gdLst/>
              <a:ahLst/>
              <a:cxnLst/>
              <a:rect l="l" t="t" r="r" b="b"/>
              <a:pathLst>
                <a:path w="2009263" h="698500">
                  <a:moveTo>
                    <a:pt x="2009263" y="349250"/>
                  </a:moveTo>
                  <a:lnTo>
                    <a:pt x="1806063" y="698500"/>
                  </a:lnTo>
                  <a:lnTo>
                    <a:pt x="203200" y="698500"/>
                  </a:lnTo>
                  <a:lnTo>
                    <a:pt x="0" y="349250"/>
                  </a:lnTo>
                  <a:lnTo>
                    <a:pt x="203200" y="0"/>
                  </a:lnTo>
                  <a:lnTo>
                    <a:pt x="1806063" y="0"/>
                  </a:lnTo>
                  <a:lnTo>
                    <a:pt x="2009263" y="349250"/>
                  </a:lnTo>
                  <a:close/>
                </a:path>
              </a:pathLst>
            </a:custGeom>
            <a:solidFill>
              <a:srgbClr val="2D8BBA"/>
            </a:solidFill>
          </p:spPr>
          <p:txBody>
            <a:bodyPr/>
            <a:lstStyle/>
            <a:p>
              <a:endParaRPr lang="en-IN"/>
            </a:p>
          </p:txBody>
        </p:sp>
        <p:sp>
          <p:nvSpPr>
            <p:cNvPr id="56" name="TextBox 56"/>
            <p:cNvSpPr txBox="1"/>
            <p:nvPr/>
          </p:nvSpPr>
          <p:spPr>
            <a:xfrm>
              <a:off x="114300" y="-57150"/>
              <a:ext cx="1780663" cy="755650"/>
            </a:xfrm>
            <a:prstGeom prst="rect">
              <a:avLst/>
            </a:prstGeom>
          </p:spPr>
          <p:txBody>
            <a:bodyPr lIns="50800" tIns="50800" rIns="50800" bIns="50800" rtlCol="0" anchor="ctr"/>
            <a:lstStyle/>
            <a:p>
              <a:pPr algn="ctr">
                <a:lnSpc>
                  <a:spcPts val="2659"/>
                </a:lnSpc>
              </a:pPr>
              <a:endParaRPr/>
            </a:p>
          </p:txBody>
        </p:sp>
      </p:grpSp>
      <p:sp>
        <p:nvSpPr>
          <p:cNvPr id="57" name="Freeform 57"/>
          <p:cNvSpPr/>
          <p:nvPr/>
        </p:nvSpPr>
        <p:spPr>
          <a:xfrm>
            <a:off x="1238250" y="2119241"/>
            <a:ext cx="2115625" cy="1832661"/>
          </a:xfrm>
          <a:custGeom>
            <a:avLst/>
            <a:gdLst/>
            <a:ahLst/>
            <a:cxnLst/>
            <a:rect l="l" t="t" r="r" b="b"/>
            <a:pathLst>
              <a:path w="2115625" h="1832661">
                <a:moveTo>
                  <a:pt x="0" y="0"/>
                </a:moveTo>
                <a:lnTo>
                  <a:pt x="2115625" y="0"/>
                </a:lnTo>
                <a:lnTo>
                  <a:pt x="2115625" y="1832660"/>
                </a:lnTo>
                <a:lnTo>
                  <a:pt x="0" y="18326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58" name="Freeform 58"/>
          <p:cNvSpPr/>
          <p:nvPr/>
        </p:nvSpPr>
        <p:spPr>
          <a:xfrm>
            <a:off x="14927502" y="2097883"/>
            <a:ext cx="2128871" cy="1844135"/>
          </a:xfrm>
          <a:custGeom>
            <a:avLst/>
            <a:gdLst/>
            <a:ahLst/>
            <a:cxnLst/>
            <a:rect l="l" t="t" r="r" b="b"/>
            <a:pathLst>
              <a:path w="2128871" h="1844135">
                <a:moveTo>
                  <a:pt x="0" y="0"/>
                </a:moveTo>
                <a:lnTo>
                  <a:pt x="2128871" y="0"/>
                </a:lnTo>
                <a:lnTo>
                  <a:pt x="2128871" y="1844135"/>
                </a:lnTo>
                <a:lnTo>
                  <a:pt x="0" y="1844135"/>
                </a:lnTo>
                <a:lnTo>
                  <a:pt x="0" y="0"/>
                </a:lnTo>
                <a:close/>
              </a:path>
            </a:pathLst>
          </a:custGeom>
          <a:blipFill>
            <a:blip r:embed="rId2">
              <a:extLst>
                <a:ext uri="{96DAC541-7B7A-43D3-8B79-37D633B846F1}">
                  <asvg:svgBlip xmlns:asvg="http://schemas.microsoft.com/office/drawing/2016/SVG/main" r:embed="rId4"/>
                </a:ext>
              </a:extLst>
            </a:blip>
            <a:stretch>
              <a:fillRect/>
            </a:stretch>
          </a:blipFill>
        </p:spPr>
        <p:txBody>
          <a:bodyPr/>
          <a:lstStyle/>
          <a:p>
            <a:endParaRPr lang="en-IN"/>
          </a:p>
        </p:txBody>
      </p:sp>
      <p:sp>
        <p:nvSpPr>
          <p:cNvPr id="59" name="Freeform 59"/>
          <p:cNvSpPr/>
          <p:nvPr/>
        </p:nvSpPr>
        <p:spPr>
          <a:xfrm>
            <a:off x="1647244" y="2371131"/>
            <a:ext cx="1297638" cy="1297638"/>
          </a:xfrm>
          <a:custGeom>
            <a:avLst/>
            <a:gdLst/>
            <a:ahLst/>
            <a:cxnLst/>
            <a:rect l="l" t="t" r="r" b="b"/>
            <a:pathLst>
              <a:path w="1297638" h="1297638">
                <a:moveTo>
                  <a:pt x="0" y="0"/>
                </a:moveTo>
                <a:lnTo>
                  <a:pt x="1297638" y="0"/>
                </a:lnTo>
                <a:lnTo>
                  <a:pt x="1297638" y="1297638"/>
                </a:lnTo>
                <a:lnTo>
                  <a:pt x="0" y="1297638"/>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IN"/>
          </a:p>
        </p:txBody>
      </p:sp>
      <p:sp>
        <p:nvSpPr>
          <p:cNvPr id="60" name="Freeform 60"/>
          <p:cNvSpPr/>
          <p:nvPr/>
        </p:nvSpPr>
        <p:spPr>
          <a:xfrm>
            <a:off x="15424013" y="2550122"/>
            <a:ext cx="1135848" cy="939656"/>
          </a:xfrm>
          <a:custGeom>
            <a:avLst/>
            <a:gdLst/>
            <a:ahLst/>
            <a:cxnLst/>
            <a:rect l="l" t="t" r="r" b="b"/>
            <a:pathLst>
              <a:path w="1135848" h="939656">
                <a:moveTo>
                  <a:pt x="0" y="0"/>
                </a:moveTo>
                <a:lnTo>
                  <a:pt x="1135848" y="0"/>
                </a:lnTo>
                <a:lnTo>
                  <a:pt x="1135848" y="939656"/>
                </a:lnTo>
                <a:lnTo>
                  <a:pt x="0" y="939656"/>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IN"/>
          </a:p>
        </p:txBody>
      </p:sp>
      <p:sp>
        <p:nvSpPr>
          <p:cNvPr id="61" name="Freeform 61"/>
          <p:cNvSpPr/>
          <p:nvPr/>
        </p:nvSpPr>
        <p:spPr>
          <a:xfrm>
            <a:off x="1659061" y="8096208"/>
            <a:ext cx="1323339" cy="1323339"/>
          </a:xfrm>
          <a:custGeom>
            <a:avLst/>
            <a:gdLst/>
            <a:ahLst/>
            <a:cxnLst/>
            <a:rect l="l" t="t" r="r" b="b"/>
            <a:pathLst>
              <a:path w="1323339" h="1323339">
                <a:moveTo>
                  <a:pt x="0" y="0"/>
                </a:moveTo>
                <a:lnTo>
                  <a:pt x="1323339" y="0"/>
                </a:lnTo>
                <a:lnTo>
                  <a:pt x="1323339" y="1323339"/>
                </a:lnTo>
                <a:lnTo>
                  <a:pt x="0" y="1323339"/>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txBody>
          <a:bodyPr/>
          <a:lstStyle/>
          <a:p>
            <a:endParaRPr lang="en-IN"/>
          </a:p>
        </p:txBody>
      </p:sp>
      <p:sp>
        <p:nvSpPr>
          <p:cNvPr id="62" name="Freeform 62"/>
          <p:cNvSpPr/>
          <p:nvPr/>
        </p:nvSpPr>
        <p:spPr>
          <a:xfrm>
            <a:off x="15424013" y="5181553"/>
            <a:ext cx="1257570" cy="1314949"/>
          </a:xfrm>
          <a:custGeom>
            <a:avLst/>
            <a:gdLst/>
            <a:ahLst/>
            <a:cxnLst/>
            <a:rect l="l" t="t" r="r" b="b"/>
            <a:pathLst>
              <a:path w="1257570" h="1314949">
                <a:moveTo>
                  <a:pt x="0" y="0"/>
                </a:moveTo>
                <a:lnTo>
                  <a:pt x="1257570" y="0"/>
                </a:lnTo>
                <a:lnTo>
                  <a:pt x="1257570" y="1314949"/>
                </a:lnTo>
                <a:lnTo>
                  <a:pt x="0" y="1314949"/>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txBody>
          <a:bodyPr/>
          <a:lstStyle/>
          <a:p>
            <a:endParaRPr lang="en-IN"/>
          </a:p>
        </p:txBody>
      </p:sp>
      <p:sp>
        <p:nvSpPr>
          <p:cNvPr id="63" name="Freeform 63"/>
          <p:cNvSpPr/>
          <p:nvPr/>
        </p:nvSpPr>
        <p:spPr>
          <a:xfrm>
            <a:off x="15247060" y="8081318"/>
            <a:ext cx="1489755" cy="1273741"/>
          </a:xfrm>
          <a:custGeom>
            <a:avLst/>
            <a:gdLst/>
            <a:ahLst/>
            <a:cxnLst/>
            <a:rect l="l" t="t" r="r" b="b"/>
            <a:pathLst>
              <a:path w="1489755" h="1273741">
                <a:moveTo>
                  <a:pt x="0" y="0"/>
                </a:moveTo>
                <a:lnTo>
                  <a:pt x="1489755" y="0"/>
                </a:lnTo>
                <a:lnTo>
                  <a:pt x="1489755" y="1273741"/>
                </a:lnTo>
                <a:lnTo>
                  <a:pt x="0" y="1273741"/>
                </a:lnTo>
                <a:lnTo>
                  <a:pt x="0" y="0"/>
                </a:lnTo>
                <a:close/>
              </a:path>
            </a:pathLst>
          </a:custGeom>
          <a:blipFill>
            <a:blip r:embed="rId17">
              <a:extLst>
                <a:ext uri="{96DAC541-7B7A-43D3-8B79-37D633B846F1}">
                  <asvg:svgBlip xmlns:asvg="http://schemas.microsoft.com/office/drawing/2016/SVG/main" r:embed="rId18"/>
                </a:ext>
              </a:extLst>
            </a:blip>
            <a:stretch>
              <a:fillRect/>
            </a:stretch>
          </a:blipFill>
        </p:spPr>
        <p:txBody>
          <a:bodyPr/>
          <a:lstStyle/>
          <a:p>
            <a:endParaRPr lang="en-IN"/>
          </a:p>
        </p:txBody>
      </p:sp>
      <p:sp>
        <p:nvSpPr>
          <p:cNvPr id="64" name="TextBox 64"/>
          <p:cNvSpPr txBox="1"/>
          <p:nvPr/>
        </p:nvSpPr>
        <p:spPr>
          <a:xfrm>
            <a:off x="6393022" y="515958"/>
            <a:ext cx="5501955" cy="868934"/>
          </a:xfrm>
          <a:prstGeom prst="rect">
            <a:avLst/>
          </a:prstGeom>
        </p:spPr>
        <p:txBody>
          <a:bodyPr lIns="0" tIns="0" rIns="0" bIns="0" rtlCol="0" anchor="t">
            <a:spAutoFit/>
          </a:bodyPr>
          <a:lstStyle/>
          <a:p>
            <a:pPr algn="ctr">
              <a:lnSpc>
                <a:spcPts val="6327"/>
              </a:lnSpc>
            </a:pPr>
            <a:r>
              <a:rPr lang="en-US" sz="5599" b="1">
                <a:solidFill>
                  <a:srgbClr val="431096"/>
                </a:solidFill>
                <a:latin typeface="Poppins 1 Bold"/>
                <a:ea typeface="Poppins 1 Bold"/>
                <a:cs typeface="Poppins 1 Bold"/>
                <a:sym typeface="Poppins 1 Bold"/>
              </a:rPr>
              <a:t>OBJECTIVES</a:t>
            </a:r>
          </a:p>
        </p:txBody>
      </p:sp>
      <p:sp>
        <p:nvSpPr>
          <p:cNvPr id="65" name="TextBox 65"/>
          <p:cNvSpPr txBox="1"/>
          <p:nvPr/>
        </p:nvSpPr>
        <p:spPr>
          <a:xfrm>
            <a:off x="3563425" y="7925126"/>
            <a:ext cx="4550107" cy="1494421"/>
          </a:xfrm>
          <a:prstGeom prst="rect">
            <a:avLst/>
          </a:prstGeom>
        </p:spPr>
        <p:txBody>
          <a:bodyPr lIns="0" tIns="0" rIns="0" bIns="0" rtlCol="0" anchor="t">
            <a:spAutoFit/>
          </a:bodyPr>
          <a:lstStyle/>
          <a:p>
            <a:pPr algn="l">
              <a:lnSpc>
                <a:spcPts val="2930"/>
              </a:lnSpc>
            </a:pPr>
            <a:r>
              <a:rPr lang="en-US" sz="2593" b="1">
                <a:solidFill>
                  <a:srgbClr val="FFFFFF"/>
                </a:solidFill>
                <a:latin typeface="Poppins 1 Bold"/>
                <a:ea typeface="Poppins 1 Bold"/>
                <a:cs typeface="Poppins 1 Bold"/>
                <a:sym typeface="Poppins 1 Bold"/>
              </a:rPr>
              <a:t>Identify and address multi-collinearity among variables.</a:t>
            </a:r>
          </a:p>
          <a:p>
            <a:pPr algn="l">
              <a:lnSpc>
                <a:spcPts val="2930"/>
              </a:lnSpc>
            </a:pPr>
            <a:endParaRPr lang="en-US" sz="2593" b="1">
              <a:solidFill>
                <a:srgbClr val="FFFFFF"/>
              </a:solidFill>
              <a:latin typeface="Poppins 1 Bold"/>
              <a:ea typeface="Poppins 1 Bold"/>
              <a:cs typeface="Poppins 1 Bold"/>
              <a:sym typeface="Poppins 1 Bold"/>
            </a:endParaRPr>
          </a:p>
        </p:txBody>
      </p:sp>
      <p:sp>
        <p:nvSpPr>
          <p:cNvPr id="66" name="TextBox 66"/>
          <p:cNvSpPr txBox="1"/>
          <p:nvPr/>
        </p:nvSpPr>
        <p:spPr>
          <a:xfrm>
            <a:off x="10309899" y="7906076"/>
            <a:ext cx="4550107" cy="2251909"/>
          </a:xfrm>
          <a:prstGeom prst="rect">
            <a:avLst/>
          </a:prstGeom>
        </p:spPr>
        <p:txBody>
          <a:bodyPr lIns="0" tIns="0" rIns="0" bIns="0" rtlCol="0" anchor="t">
            <a:spAutoFit/>
          </a:bodyPr>
          <a:lstStyle/>
          <a:p>
            <a:pPr algn="r">
              <a:lnSpc>
                <a:spcPts val="2930"/>
              </a:lnSpc>
            </a:pPr>
            <a:r>
              <a:rPr lang="en-US" sz="2593" b="1">
                <a:solidFill>
                  <a:srgbClr val="FFFFFF"/>
                </a:solidFill>
                <a:latin typeface="Poppins 1 Bold"/>
                <a:ea typeface="Poppins 1 Bold"/>
                <a:cs typeface="Poppins 1 Bold"/>
                <a:sym typeface="Poppins 1 Bold"/>
              </a:rPr>
              <a:t>Validate and evaluate the predictive model's performance metrics.</a:t>
            </a:r>
          </a:p>
          <a:p>
            <a:pPr algn="r">
              <a:lnSpc>
                <a:spcPts val="2930"/>
              </a:lnSpc>
            </a:pPr>
            <a:endParaRPr lang="en-US" sz="2593" b="1">
              <a:solidFill>
                <a:srgbClr val="FFFFFF"/>
              </a:solidFill>
              <a:latin typeface="Poppins 1 Bold"/>
              <a:ea typeface="Poppins 1 Bold"/>
              <a:cs typeface="Poppins 1 Bold"/>
              <a:sym typeface="Poppins 1 Bold"/>
            </a:endParaRPr>
          </a:p>
          <a:p>
            <a:pPr algn="r">
              <a:lnSpc>
                <a:spcPts val="2930"/>
              </a:lnSpc>
            </a:pPr>
            <a:endParaRPr lang="en-US" sz="2593" b="1">
              <a:solidFill>
                <a:srgbClr val="FFFFFF"/>
              </a:solidFill>
              <a:latin typeface="Poppins 1 Bold"/>
              <a:ea typeface="Poppins 1 Bold"/>
              <a:cs typeface="Poppins 1 Bold"/>
              <a:sym typeface="Poppins 1 Bold"/>
            </a:endParaRPr>
          </a:p>
          <a:p>
            <a:pPr algn="r">
              <a:lnSpc>
                <a:spcPts val="2930"/>
              </a:lnSpc>
            </a:pPr>
            <a:endParaRPr lang="en-US" sz="2593" b="1">
              <a:solidFill>
                <a:srgbClr val="FFFFFF"/>
              </a:solidFill>
              <a:latin typeface="Poppins 1 Bold"/>
              <a:ea typeface="Poppins 1 Bold"/>
              <a:cs typeface="Poppins 1 Bold"/>
              <a:sym typeface="Poppins 1 Bold"/>
            </a:endParaRPr>
          </a:p>
        </p:txBody>
      </p:sp>
      <p:sp>
        <p:nvSpPr>
          <p:cNvPr id="67" name="TextBox 67"/>
          <p:cNvSpPr txBox="1"/>
          <p:nvPr/>
        </p:nvSpPr>
        <p:spPr>
          <a:xfrm>
            <a:off x="3563425" y="2109716"/>
            <a:ext cx="4349739" cy="1438137"/>
          </a:xfrm>
          <a:prstGeom prst="rect">
            <a:avLst/>
          </a:prstGeom>
        </p:spPr>
        <p:txBody>
          <a:bodyPr lIns="0" tIns="0" rIns="0" bIns="0" rtlCol="0" anchor="t">
            <a:spAutoFit/>
          </a:bodyPr>
          <a:lstStyle/>
          <a:p>
            <a:pPr algn="l">
              <a:lnSpc>
                <a:spcPts val="2801"/>
              </a:lnSpc>
            </a:pPr>
            <a:r>
              <a:rPr lang="en-US" sz="2479" b="1">
                <a:solidFill>
                  <a:srgbClr val="FFFFFF"/>
                </a:solidFill>
                <a:latin typeface="Poppins 1 Bold"/>
                <a:ea typeface="Poppins 1 Bold"/>
                <a:cs typeface="Poppins 1 Bold"/>
                <a:sym typeface="Poppins 1 Bold"/>
              </a:rPr>
              <a:t> Conduct exploratory data analysis to uncover significant trends and outliers in the dataset.</a:t>
            </a:r>
          </a:p>
        </p:txBody>
      </p:sp>
      <p:sp>
        <p:nvSpPr>
          <p:cNvPr id="68" name="TextBox 68"/>
          <p:cNvSpPr txBox="1"/>
          <p:nvPr/>
        </p:nvSpPr>
        <p:spPr>
          <a:xfrm>
            <a:off x="10309899" y="2254889"/>
            <a:ext cx="4550107" cy="1508959"/>
          </a:xfrm>
          <a:prstGeom prst="rect">
            <a:avLst/>
          </a:prstGeom>
        </p:spPr>
        <p:txBody>
          <a:bodyPr lIns="0" tIns="0" rIns="0" bIns="0" rtlCol="0" anchor="t">
            <a:spAutoFit/>
          </a:bodyPr>
          <a:lstStyle/>
          <a:p>
            <a:pPr algn="r">
              <a:lnSpc>
                <a:spcPts val="2930"/>
              </a:lnSpc>
            </a:pPr>
            <a:r>
              <a:rPr lang="en-US" sz="2593" b="1">
                <a:solidFill>
                  <a:srgbClr val="FFFFFF"/>
                </a:solidFill>
                <a:latin typeface="Poppins 1 Bold"/>
                <a:ea typeface="Poppins 1 Bold"/>
                <a:cs typeface="Poppins 1 Bold"/>
                <a:sym typeface="Poppins 1 Bold"/>
              </a:rPr>
              <a:t>Develop strategies to handle missing data effectively for predictive modeling.</a:t>
            </a:r>
          </a:p>
        </p:txBody>
      </p:sp>
      <p:sp>
        <p:nvSpPr>
          <p:cNvPr id="69" name="TextBox 69"/>
          <p:cNvSpPr txBox="1"/>
          <p:nvPr/>
        </p:nvSpPr>
        <p:spPr>
          <a:xfrm>
            <a:off x="3563425" y="4939375"/>
            <a:ext cx="4349739" cy="1789780"/>
          </a:xfrm>
          <a:prstGeom prst="rect">
            <a:avLst/>
          </a:prstGeom>
        </p:spPr>
        <p:txBody>
          <a:bodyPr lIns="0" tIns="0" rIns="0" bIns="0" rtlCol="0" anchor="t">
            <a:spAutoFit/>
          </a:bodyPr>
          <a:lstStyle/>
          <a:p>
            <a:pPr algn="l">
              <a:lnSpc>
                <a:spcPts val="2801"/>
              </a:lnSpc>
            </a:pPr>
            <a:r>
              <a:rPr lang="en-US" sz="2479" b="1">
                <a:solidFill>
                  <a:srgbClr val="FFFFFF"/>
                </a:solidFill>
                <a:latin typeface="Poppins 1 Bold"/>
                <a:ea typeface="Poppins 1 Bold"/>
                <a:cs typeface="Poppins 1 Bold"/>
                <a:sym typeface="Poppins 1 Bold"/>
              </a:rPr>
              <a:t>Assess the relationship between HbA1c levels and hospital readmissions using a binary classification model.</a:t>
            </a:r>
          </a:p>
        </p:txBody>
      </p:sp>
      <p:sp>
        <p:nvSpPr>
          <p:cNvPr id="70" name="TextBox 70"/>
          <p:cNvSpPr txBox="1"/>
          <p:nvPr/>
        </p:nvSpPr>
        <p:spPr>
          <a:xfrm>
            <a:off x="10309899" y="5176503"/>
            <a:ext cx="4550107" cy="1508959"/>
          </a:xfrm>
          <a:prstGeom prst="rect">
            <a:avLst/>
          </a:prstGeom>
        </p:spPr>
        <p:txBody>
          <a:bodyPr lIns="0" tIns="0" rIns="0" bIns="0" rtlCol="0" anchor="t">
            <a:spAutoFit/>
          </a:bodyPr>
          <a:lstStyle/>
          <a:p>
            <a:pPr algn="r">
              <a:lnSpc>
                <a:spcPts val="2930"/>
              </a:lnSpc>
            </a:pPr>
            <a:r>
              <a:rPr lang="en-US" sz="2593" b="1">
                <a:solidFill>
                  <a:srgbClr val="FFFFFF"/>
                </a:solidFill>
                <a:latin typeface="Poppins 1 Bold"/>
                <a:ea typeface="Poppins 1 Bold"/>
                <a:cs typeface="Poppins 1 Bold"/>
                <a:sym typeface="Poppins 1 Bold"/>
              </a:rPr>
              <a:t>Analyze changes in diabetes medication based on varying HbA1c measurements.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rot="1818284">
            <a:off x="-3745428" y="-5883441"/>
            <a:ext cx="3952556" cy="16029749"/>
            <a:chOff x="0" y="0"/>
            <a:chExt cx="1041002" cy="4221827"/>
          </a:xfrm>
        </p:grpSpPr>
        <p:sp>
          <p:nvSpPr>
            <p:cNvPr id="3" name="Freeform 3"/>
            <p:cNvSpPr/>
            <p:nvPr/>
          </p:nvSpPr>
          <p:spPr>
            <a:xfrm>
              <a:off x="0" y="0"/>
              <a:ext cx="1041002" cy="4221827"/>
            </a:xfrm>
            <a:custGeom>
              <a:avLst/>
              <a:gdLst/>
              <a:ahLst/>
              <a:cxnLst/>
              <a:rect l="l" t="t" r="r" b="b"/>
              <a:pathLst>
                <a:path w="1041002" h="4221827">
                  <a:moveTo>
                    <a:pt x="0" y="0"/>
                  </a:moveTo>
                  <a:lnTo>
                    <a:pt x="1041002" y="0"/>
                  </a:lnTo>
                  <a:lnTo>
                    <a:pt x="1041002" y="4221827"/>
                  </a:lnTo>
                  <a:lnTo>
                    <a:pt x="0" y="4221827"/>
                  </a:lnTo>
                  <a:close/>
                </a:path>
              </a:pathLst>
            </a:custGeom>
            <a:solidFill>
              <a:srgbClr val="2D8BBA"/>
            </a:solidFill>
          </p:spPr>
          <p:txBody>
            <a:bodyPr/>
            <a:lstStyle/>
            <a:p>
              <a:endParaRPr lang="en-IN"/>
            </a:p>
          </p:txBody>
        </p:sp>
        <p:sp>
          <p:nvSpPr>
            <p:cNvPr id="4" name="TextBox 4"/>
            <p:cNvSpPr txBox="1"/>
            <p:nvPr/>
          </p:nvSpPr>
          <p:spPr>
            <a:xfrm>
              <a:off x="0" y="-57150"/>
              <a:ext cx="1041002" cy="4278977"/>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7259300" y="3098779"/>
            <a:ext cx="11928622" cy="8229600"/>
            <a:chOff x="0" y="0"/>
            <a:chExt cx="498235" cy="343734"/>
          </a:xfrm>
        </p:grpSpPr>
        <p:sp>
          <p:nvSpPr>
            <p:cNvPr id="6" name="Freeform 6"/>
            <p:cNvSpPr/>
            <p:nvPr/>
          </p:nvSpPr>
          <p:spPr>
            <a:xfrm>
              <a:off x="0" y="0"/>
              <a:ext cx="498235" cy="343734"/>
            </a:xfrm>
            <a:custGeom>
              <a:avLst/>
              <a:gdLst/>
              <a:ahLst/>
              <a:cxnLst/>
              <a:rect l="l" t="t" r="r" b="b"/>
              <a:pathLst>
                <a:path w="498235" h="343734">
                  <a:moveTo>
                    <a:pt x="203200" y="0"/>
                  </a:moveTo>
                  <a:lnTo>
                    <a:pt x="498235" y="0"/>
                  </a:lnTo>
                  <a:lnTo>
                    <a:pt x="295035" y="343734"/>
                  </a:lnTo>
                  <a:lnTo>
                    <a:pt x="0" y="343734"/>
                  </a:lnTo>
                  <a:lnTo>
                    <a:pt x="203200" y="0"/>
                  </a:lnTo>
                  <a:close/>
                </a:path>
              </a:pathLst>
            </a:custGeom>
            <a:solidFill>
              <a:srgbClr val="FFFFFF"/>
            </a:solidFill>
          </p:spPr>
          <p:txBody>
            <a:bodyPr/>
            <a:lstStyle/>
            <a:p>
              <a:endParaRPr lang="en-IN"/>
            </a:p>
          </p:txBody>
        </p:sp>
        <p:sp>
          <p:nvSpPr>
            <p:cNvPr id="7" name="TextBox 7"/>
            <p:cNvSpPr txBox="1"/>
            <p:nvPr/>
          </p:nvSpPr>
          <p:spPr>
            <a:xfrm>
              <a:off x="101600" y="-57150"/>
              <a:ext cx="295035" cy="400884"/>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818284">
            <a:off x="16690898" y="5292921"/>
            <a:ext cx="3194203" cy="7569921"/>
            <a:chOff x="0" y="0"/>
            <a:chExt cx="841272" cy="1993724"/>
          </a:xfrm>
        </p:grpSpPr>
        <p:sp>
          <p:nvSpPr>
            <p:cNvPr id="9" name="Freeform 9"/>
            <p:cNvSpPr/>
            <p:nvPr/>
          </p:nvSpPr>
          <p:spPr>
            <a:xfrm>
              <a:off x="0" y="0"/>
              <a:ext cx="841272" cy="1993724"/>
            </a:xfrm>
            <a:custGeom>
              <a:avLst/>
              <a:gdLst/>
              <a:ahLst/>
              <a:cxnLst/>
              <a:rect l="l" t="t" r="r" b="b"/>
              <a:pathLst>
                <a:path w="841272" h="1993724">
                  <a:moveTo>
                    <a:pt x="0" y="0"/>
                  </a:moveTo>
                  <a:lnTo>
                    <a:pt x="841272" y="0"/>
                  </a:lnTo>
                  <a:lnTo>
                    <a:pt x="841272" y="1993724"/>
                  </a:lnTo>
                  <a:lnTo>
                    <a:pt x="0" y="1993724"/>
                  </a:lnTo>
                  <a:close/>
                </a:path>
              </a:pathLst>
            </a:custGeom>
            <a:gradFill rotWithShape="1">
              <a:gsLst>
                <a:gs pos="0">
                  <a:srgbClr val="51048D">
                    <a:alpha val="100000"/>
                  </a:srgbClr>
                </a:gs>
                <a:gs pos="50000">
                  <a:srgbClr val="054CC4">
                    <a:alpha val="49500"/>
                  </a:srgbClr>
                </a:gs>
                <a:gs pos="100000">
                  <a:srgbClr val="C405B7">
                    <a:alpha val="0"/>
                  </a:srgbClr>
                </a:gs>
              </a:gsLst>
              <a:lin ang="5400000"/>
            </a:gradFill>
          </p:spPr>
          <p:txBody>
            <a:bodyPr/>
            <a:lstStyle/>
            <a:p>
              <a:endParaRPr lang="en-IN"/>
            </a:p>
          </p:txBody>
        </p:sp>
        <p:sp>
          <p:nvSpPr>
            <p:cNvPr id="10" name="TextBox 10"/>
            <p:cNvSpPr txBox="1"/>
            <p:nvPr/>
          </p:nvSpPr>
          <p:spPr>
            <a:xfrm>
              <a:off x="0" y="-57150"/>
              <a:ext cx="841272" cy="2050874"/>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297236" y="531884"/>
            <a:ext cx="12126773" cy="936482"/>
          </a:xfrm>
          <a:prstGeom prst="rect">
            <a:avLst/>
          </a:prstGeom>
        </p:spPr>
        <p:txBody>
          <a:bodyPr lIns="0" tIns="0" rIns="0" bIns="0" rtlCol="0" anchor="t">
            <a:spAutoFit/>
          </a:bodyPr>
          <a:lstStyle/>
          <a:p>
            <a:pPr marL="0" lvl="0" indent="0" algn="ctr">
              <a:lnSpc>
                <a:spcPts val="6959"/>
              </a:lnSpc>
              <a:spcBef>
                <a:spcPct val="0"/>
              </a:spcBef>
            </a:pPr>
            <a:r>
              <a:rPr lang="en-US" sz="5799" b="1" u="none" strike="noStrike">
                <a:solidFill>
                  <a:srgbClr val="431096"/>
                </a:solidFill>
                <a:latin typeface="Poppins 1 Bold"/>
                <a:ea typeface="Poppins 1 Bold"/>
                <a:cs typeface="Poppins 1 Bold"/>
                <a:sym typeface="Poppins 1 Bold"/>
              </a:rPr>
              <a:t>Exploratory Data Analysis (EDA)</a:t>
            </a:r>
          </a:p>
        </p:txBody>
      </p:sp>
      <p:sp>
        <p:nvSpPr>
          <p:cNvPr id="12" name="Freeform 12"/>
          <p:cNvSpPr/>
          <p:nvPr/>
        </p:nvSpPr>
        <p:spPr>
          <a:xfrm>
            <a:off x="10128427" y="3098779"/>
            <a:ext cx="8127739" cy="4271917"/>
          </a:xfrm>
          <a:custGeom>
            <a:avLst/>
            <a:gdLst/>
            <a:ahLst/>
            <a:cxnLst/>
            <a:rect l="l" t="t" r="r" b="b"/>
            <a:pathLst>
              <a:path w="8127739" h="4271917">
                <a:moveTo>
                  <a:pt x="0" y="0"/>
                </a:moveTo>
                <a:lnTo>
                  <a:pt x="8127739" y="0"/>
                </a:lnTo>
                <a:lnTo>
                  <a:pt x="8127739" y="4271918"/>
                </a:lnTo>
                <a:lnTo>
                  <a:pt x="0" y="4271918"/>
                </a:lnTo>
                <a:lnTo>
                  <a:pt x="0" y="0"/>
                </a:lnTo>
                <a:close/>
              </a:path>
            </a:pathLst>
          </a:custGeom>
          <a:blipFill>
            <a:blip r:embed="rId2">
              <a:alphaModFix amt="95000"/>
            </a:blip>
            <a:stretch>
              <a:fillRect/>
            </a:stretch>
          </a:blipFill>
        </p:spPr>
        <p:txBody>
          <a:bodyPr/>
          <a:lstStyle/>
          <a:p>
            <a:endParaRPr lang="en-IN"/>
          </a:p>
        </p:txBody>
      </p:sp>
      <p:sp>
        <p:nvSpPr>
          <p:cNvPr id="13" name="TextBox 13"/>
          <p:cNvSpPr txBox="1"/>
          <p:nvPr/>
        </p:nvSpPr>
        <p:spPr>
          <a:xfrm>
            <a:off x="460500" y="2272857"/>
            <a:ext cx="9831938" cy="6985443"/>
          </a:xfrm>
          <a:prstGeom prst="rect">
            <a:avLst/>
          </a:prstGeom>
        </p:spPr>
        <p:txBody>
          <a:bodyPr lIns="0" tIns="0" rIns="0" bIns="0" rtlCol="0" anchor="t">
            <a:spAutoFit/>
          </a:bodyPr>
          <a:lstStyle/>
          <a:p>
            <a:pPr algn="l">
              <a:lnSpc>
                <a:spcPts val="3475"/>
              </a:lnSpc>
            </a:pPr>
            <a:r>
              <a:rPr lang="en-US" sz="2482" b="1">
                <a:solidFill>
                  <a:srgbClr val="000000"/>
                </a:solidFill>
                <a:latin typeface="Canva Sans Bold"/>
                <a:ea typeface="Canva Sans Bold"/>
                <a:cs typeface="Canva Sans Bold"/>
                <a:sym typeface="Canva Sans Bold"/>
              </a:rPr>
              <a:t>Medication Trends:</a:t>
            </a:r>
          </a:p>
          <a:p>
            <a:pPr marL="535988" lvl="1" indent="-267994" algn="l">
              <a:lnSpc>
                <a:spcPts val="3475"/>
              </a:lnSpc>
              <a:buFont typeface="Arial"/>
              <a:buChar char="•"/>
            </a:pPr>
            <a:r>
              <a:rPr lang="en-US" sz="2482" b="1">
                <a:solidFill>
                  <a:srgbClr val="000000"/>
                </a:solidFill>
                <a:latin typeface="Canva Sans Bold"/>
                <a:ea typeface="Canva Sans Bold"/>
                <a:cs typeface="Canva Sans Bold"/>
                <a:sym typeface="Canva Sans Bold"/>
              </a:rPr>
              <a:t>Avg. medications: 15.8; max: 81; indicates potential over-prescription.</a:t>
            </a:r>
          </a:p>
          <a:p>
            <a:pPr algn="l">
              <a:lnSpc>
                <a:spcPts val="3475"/>
              </a:lnSpc>
            </a:pPr>
            <a:r>
              <a:rPr lang="en-US" sz="2482" b="1">
                <a:solidFill>
                  <a:srgbClr val="000000"/>
                </a:solidFill>
                <a:latin typeface="Canva Sans Bold"/>
                <a:ea typeface="Canva Sans Bold"/>
                <a:cs typeface="Canva Sans Bold"/>
                <a:sym typeface="Canva Sans Bold"/>
              </a:rPr>
              <a:t>Lab Procedures:</a:t>
            </a:r>
          </a:p>
          <a:p>
            <a:pPr marL="535988" lvl="1" indent="-267994" algn="l">
              <a:lnSpc>
                <a:spcPts val="3475"/>
              </a:lnSpc>
              <a:buFont typeface="Arial"/>
              <a:buChar char="•"/>
            </a:pPr>
            <a:r>
              <a:rPr lang="en-US" sz="2482" b="1">
                <a:solidFill>
                  <a:srgbClr val="000000"/>
                </a:solidFill>
                <a:latin typeface="Canva Sans Bold"/>
                <a:ea typeface="Canva Sans Bold"/>
                <a:cs typeface="Canva Sans Bold"/>
                <a:sym typeface="Canva Sans Bold"/>
              </a:rPr>
              <a:t>Avg. procedures: 43; suggests excessive testing frequency.</a:t>
            </a:r>
          </a:p>
          <a:p>
            <a:pPr algn="l">
              <a:lnSpc>
                <a:spcPts val="3475"/>
              </a:lnSpc>
            </a:pPr>
            <a:r>
              <a:rPr lang="en-US" sz="2482" b="1">
                <a:solidFill>
                  <a:srgbClr val="000000"/>
                </a:solidFill>
                <a:latin typeface="Canva Sans Bold"/>
                <a:ea typeface="Canva Sans Bold"/>
                <a:cs typeface="Canva Sans Bold"/>
                <a:sym typeface="Canva Sans Bold"/>
              </a:rPr>
              <a:t>Race Distribution:</a:t>
            </a:r>
          </a:p>
          <a:p>
            <a:pPr marL="535988" lvl="1" indent="-267994" algn="l">
              <a:lnSpc>
                <a:spcPts val="3475"/>
              </a:lnSpc>
              <a:buFont typeface="Arial"/>
              <a:buChar char="•"/>
            </a:pPr>
            <a:r>
              <a:rPr lang="en-US" sz="2482" b="1">
                <a:solidFill>
                  <a:srgbClr val="000000"/>
                </a:solidFill>
                <a:latin typeface="Canva Sans Bold"/>
                <a:ea typeface="Canva Sans Bold"/>
                <a:cs typeface="Canva Sans Bold"/>
                <a:sym typeface="Canva Sans Bold"/>
              </a:rPr>
              <a:t>Caucasians dominate due to hospital's U.S. location.</a:t>
            </a:r>
          </a:p>
          <a:p>
            <a:pPr algn="l">
              <a:lnSpc>
                <a:spcPts val="3475"/>
              </a:lnSpc>
            </a:pPr>
            <a:r>
              <a:rPr lang="en-US" sz="2482" b="1">
                <a:solidFill>
                  <a:srgbClr val="000000"/>
                </a:solidFill>
                <a:latin typeface="Canva Sans Bold"/>
                <a:ea typeface="Canva Sans Bold"/>
                <a:cs typeface="Canva Sans Bold"/>
                <a:sym typeface="Canva Sans Bold"/>
              </a:rPr>
              <a:t>Dosage Changes:</a:t>
            </a:r>
          </a:p>
          <a:p>
            <a:pPr marL="535988" lvl="1" indent="-267994" algn="l">
              <a:lnSpc>
                <a:spcPts val="3475"/>
              </a:lnSpc>
              <a:buFont typeface="Arial"/>
              <a:buChar char="•"/>
            </a:pPr>
            <a:r>
              <a:rPr lang="en-US" sz="2482" b="1">
                <a:solidFill>
                  <a:srgbClr val="000000"/>
                </a:solidFill>
                <a:latin typeface="Canva Sans Bold"/>
                <a:ea typeface="Canva Sans Bold"/>
                <a:cs typeface="Canva Sans Bold"/>
                <a:sym typeface="Canva Sans Bold"/>
              </a:rPr>
              <a:t>80% steady, 10% increased, 10% decreased insulin dosage.</a:t>
            </a:r>
          </a:p>
          <a:p>
            <a:pPr algn="l">
              <a:lnSpc>
                <a:spcPts val="3475"/>
              </a:lnSpc>
            </a:pPr>
            <a:r>
              <a:rPr lang="en-US" sz="2482" b="1">
                <a:solidFill>
                  <a:srgbClr val="000000"/>
                </a:solidFill>
                <a:latin typeface="Canva Sans Bold"/>
                <a:ea typeface="Canva Sans Bold"/>
                <a:cs typeface="Canva Sans Bold"/>
                <a:sym typeface="Canva Sans Bold"/>
              </a:rPr>
              <a:t>Diagnosis Trends:</a:t>
            </a:r>
          </a:p>
          <a:p>
            <a:pPr marL="535988" lvl="1" indent="-267994" algn="l">
              <a:lnSpc>
                <a:spcPts val="3475"/>
              </a:lnSpc>
              <a:buFont typeface="Arial"/>
              <a:buChar char="•"/>
            </a:pPr>
            <a:r>
              <a:rPr lang="en-US" sz="2482" b="1">
                <a:solidFill>
                  <a:srgbClr val="000000"/>
                </a:solidFill>
                <a:latin typeface="Canva Sans Bold"/>
                <a:ea typeface="Canva Sans Bold"/>
                <a:cs typeface="Canva Sans Bold"/>
                <a:sym typeface="Canva Sans Bold"/>
              </a:rPr>
              <a:t>Circulatory diseases dominate; longer stays linked to readmissions.</a:t>
            </a:r>
          </a:p>
          <a:p>
            <a:pPr algn="l">
              <a:lnSpc>
                <a:spcPts val="3475"/>
              </a:lnSpc>
            </a:pPr>
            <a:r>
              <a:rPr lang="en-US" sz="2482" b="1">
                <a:solidFill>
                  <a:srgbClr val="000000"/>
                </a:solidFill>
                <a:latin typeface="Canva Sans Bold"/>
                <a:ea typeface="Canva Sans Bold"/>
                <a:cs typeface="Canva Sans Bold"/>
                <a:sym typeface="Canva Sans Bold"/>
              </a:rPr>
              <a:t>Outliers:</a:t>
            </a:r>
          </a:p>
          <a:p>
            <a:pPr marL="535988" lvl="1" indent="-267994" algn="l">
              <a:lnSpc>
                <a:spcPts val="3475"/>
              </a:lnSpc>
              <a:buFont typeface="Arial"/>
              <a:buChar char="•"/>
            </a:pPr>
            <a:r>
              <a:rPr lang="en-US" sz="2482" b="1">
                <a:solidFill>
                  <a:srgbClr val="000000"/>
                </a:solidFill>
                <a:latin typeface="Canva Sans Bold"/>
                <a:ea typeface="Canva Sans Bold"/>
                <a:cs typeface="Canva Sans Bold"/>
                <a:sym typeface="Canva Sans Bold"/>
              </a:rPr>
              <a:t>Medication and procedure counts (&lt;15%) retained for analysis.</a:t>
            </a:r>
          </a:p>
          <a:p>
            <a:pPr algn="l">
              <a:lnSpc>
                <a:spcPts val="3475"/>
              </a:lnSpc>
            </a:pPr>
            <a:endParaRPr lang="en-US" sz="2482" b="1">
              <a:solidFill>
                <a:srgbClr val="000000"/>
              </a:solidFill>
              <a:latin typeface="Canva Sans Bold"/>
              <a:ea typeface="Canva Sans Bold"/>
              <a:cs typeface="Canva Sans Bold"/>
              <a:sym typeface="Canva Sans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a:off x="13414379" y="3196991"/>
            <a:ext cx="2596397" cy="2231279"/>
            <a:chOff x="0" y="0"/>
            <a:chExt cx="812800" cy="698500"/>
          </a:xfrm>
        </p:grpSpPr>
        <p:sp>
          <p:nvSpPr>
            <p:cNvPr id="3" name="Freeform 3"/>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gradFill rotWithShape="1">
              <a:gsLst>
                <a:gs pos="0">
                  <a:srgbClr val="51048D">
                    <a:alpha val="100000"/>
                  </a:srgbClr>
                </a:gs>
                <a:gs pos="50000">
                  <a:srgbClr val="054CC4">
                    <a:alpha val="100000"/>
                  </a:srgbClr>
                </a:gs>
                <a:gs pos="100000">
                  <a:srgbClr val="C405B7">
                    <a:alpha val="100000"/>
                  </a:srgbClr>
                </a:gs>
              </a:gsLst>
              <a:lin ang="0"/>
            </a:gradFill>
          </p:spPr>
          <p:txBody>
            <a:bodyPr/>
            <a:lstStyle/>
            <a:p>
              <a:endParaRPr lang="en-IN"/>
            </a:p>
          </p:txBody>
        </p:sp>
        <p:sp>
          <p:nvSpPr>
            <p:cNvPr id="4" name="TextBox 4"/>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2161495" y="4011653"/>
            <a:ext cx="5102165" cy="9313525"/>
            <a:chOff x="0" y="0"/>
            <a:chExt cx="698500" cy="1275046"/>
          </a:xfrm>
        </p:grpSpPr>
        <p:sp>
          <p:nvSpPr>
            <p:cNvPr id="6" name="Freeform 6"/>
            <p:cNvSpPr/>
            <p:nvPr/>
          </p:nvSpPr>
          <p:spPr>
            <a:xfrm>
              <a:off x="0" y="0"/>
              <a:ext cx="698500" cy="1275046"/>
            </a:xfrm>
            <a:custGeom>
              <a:avLst/>
              <a:gdLst/>
              <a:ahLst/>
              <a:cxnLst/>
              <a:rect l="l" t="t" r="r" b="b"/>
              <a:pathLst>
                <a:path w="698500" h="1275046">
                  <a:moveTo>
                    <a:pt x="349250" y="0"/>
                  </a:moveTo>
                  <a:lnTo>
                    <a:pt x="698500" y="203200"/>
                  </a:lnTo>
                  <a:lnTo>
                    <a:pt x="698500" y="1071846"/>
                  </a:lnTo>
                  <a:lnTo>
                    <a:pt x="349250" y="1275046"/>
                  </a:lnTo>
                  <a:lnTo>
                    <a:pt x="0" y="1071846"/>
                  </a:lnTo>
                  <a:lnTo>
                    <a:pt x="0" y="203200"/>
                  </a:lnTo>
                  <a:lnTo>
                    <a:pt x="349250" y="0"/>
                  </a:lnTo>
                  <a:close/>
                </a:path>
              </a:pathLst>
            </a:custGeom>
            <a:solidFill>
              <a:srgbClr val="2D8BBA"/>
            </a:solidFill>
          </p:spPr>
          <p:txBody>
            <a:bodyPr/>
            <a:lstStyle/>
            <a:p>
              <a:endParaRPr lang="en-IN"/>
            </a:p>
          </p:txBody>
        </p:sp>
        <p:sp>
          <p:nvSpPr>
            <p:cNvPr id="7" name="TextBox 7"/>
            <p:cNvSpPr txBox="1"/>
            <p:nvPr/>
          </p:nvSpPr>
          <p:spPr>
            <a:xfrm>
              <a:off x="0" y="73025"/>
              <a:ext cx="698500" cy="1062321"/>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7845801" y="3196991"/>
            <a:ext cx="2596397" cy="2231279"/>
            <a:chOff x="0" y="0"/>
            <a:chExt cx="812800" cy="698500"/>
          </a:xfrm>
        </p:grpSpPr>
        <p:sp>
          <p:nvSpPr>
            <p:cNvPr id="9" name="Freeform 9"/>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gradFill rotWithShape="1">
              <a:gsLst>
                <a:gs pos="0">
                  <a:srgbClr val="51048D">
                    <a:alpha val="100000"/>
                  </a:srgbClr>
                </a:gs>
                <a:gs pos="50000">
                  <a:srgbClr val="054CC4">
                    <a:alpha val="100000"/>
                  </a:srgbClr>
                </a:gs>
                <a:gs pos="100000">
                  <a:srgbClr val="C405B7">
                    <a:alpha val="100000"/>
                  </a:srgbClr>
                </a:gs>
              </a:gsLst>
              <a:lin ang="0"/>
            </a:gradFill>
          </p:spPr>
          <p:txBody>
            <a:bodyPr/>
            <a:lstStyle/>
            <a:p>
              <a:endParaRPr lang="en-IN"/>
            </a:p>
          </p:txBody>
        </p:sp>
        <p:sp>
          <p:nvSpPr>
            <p:cNvPr id="10" name="TextBox 10"/>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6592917" y="4011653"/>
            <a:ext cx="5102165" cy="9313525"/>
            <a:chOff x="0" y="0"/>
            <a:chExt cx="698500" cy="1275046"/>
          </a:xfrm>
        </p:grpSpPr>
        <p:sp>
          <p:nvSpPr>
            <p:cNvPr id="12" name="Freeform 12"/>
            <p:cNvSpPr/>
            <p:nvPr/>
          </p:nvSpPr>
          <p:spPr>
            <a:xfrm>
              <a:off x="0" y="0"/>
              <a:ext cx="698500" cy="1275046"/>
            </a:xfrm>
            <a:custGeom>
              <a:avLst/>
              <a:gdLst/>
              <a:ahLst/>
              <a:cxnLst/>
              <a:rect l="l" t="t" r="r" b="b"/>
              <a:pathLst>
                <a:path w="698500" h="1275046">
                  <a:moveTo>
                    <a:pt x="349250" y="0"/>
                  </a:moveTo>
                  <a:lnTo>
                    <a:pt x="698500" y="203200"/>
                  </a:lnTo>
                  <a:lnTo>
                    <a:pt x="698500" y="1071846"/>
                  </a:lnTo>
                  <a:lnTo>
                    <a:pt x="349250" y="1275046"/>
                  </a:lnTo>
                  <a:lnTo>
                    <a:pt x="0" y="1071846"/>
                  </a:lnTo>
                  <a:lnTo>
                    <a:pt x="0" y="203200"/>
                  </a:lnTo>
                  <a:lnTo>
                    <a:pt x="349250" y="0"/>
                  </a:lnTo>
                  <a:close/>
                </a:path>
              </a:pathLst>
            </a:custGeom>
            <a:solidFill>
              <a:srgbClr val="2D8BBA"/>
            </a:solidFill>
          </p:spPr>
          <p:txBody>
            <a:bodyPr/>
            <a:lstStyle/>
            <a:p>
              <a:endParaRPr lang="en-IN"/>
            </a:p>
          </p:txBody>
        </p:sp>
        <p:sp>
          <p:nvSpPr>
            <p:cNvPr id="13" name="TextBox 13"/>
            <p:cNvSpPr txBox="1"/>
            <p:nvPr/>
          </p:nvSpPr>
          <p:spPr>
            <a:xfrm>
              <a:off x="0" y="73025"/>
              <a:ext cx="698500" cy="1062321"/>
            </a:xfrm>
            <a:prstGeom prst="rect">
              <a:avLst/>
            </a:prstGeom>
          </p:spPr>
          <p:txBody>
            <a:bodyPr lIns="50800" tIns="50800" rIns="50800" bIns="50800" rtlCol="0" anchor="ctr"/>
            <a:lstStyle/>
            <a:p>
              <a:pPr algn="ctr">
                <a:lnSpc>
                  <a:spcPts val="3359"/>
                </a:lnSpc>
              </a:pPr>
              <a:endParaRPr/>
            </a:p>
          </p:txBody>
        </p:sp>
      </p:grpSp>
      <p:grpSp>
        <p:nvGrpSpPr>
          <p:cNvPr id="14" name="Group 14"/>
          <p:cNvGrpSpPr/>
          <p:nvPr/>
        </p:nvGrpSpPr>
        <p:grpSpPr>
          <a:xfrm>
            <a:off x="2276911" y="3196991"/>
            <a:ext cx="2596397" cy="2231279"/>
            <a:chOff x="0" y="0"/>
            <a:chExt cx="812800" cy="698500"/>
          </a:xfrm>
        </p:grpSpPr>
        <p:sp>
          <p:nvSpPr>
            <p:cNvPr id="15" name="Freeform 15"/>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gradFill rotWithShape="1">
              <a:gsLst>
                <a:gs pos="0">
                  <a:srgbClr val="51048D">
                    <a:alpha val="100000"/>
                  </a:srgbClr>
                </a:gs>
                <a:gs pos="50000">
                  <a:srgbClr val="054CC4">
                    <a:alpha val="100000"/>
                  </a:srgbClr>
                </a:gs>
                <a:gs pos="100000">
                  <a:srgbClr val="C405B7">
                    <a:alpha val="100000"/>
                  </a:srgbClr>
                </a:gs>
              </a:gsLst>
              <a:lin ang="0"/>
            </a:gradFill>
          </p:spPr>
          <p:txBody>
            <a:bodyPr/>
            <a:lstStyle/>
            <a:p>
              <a:endParaRPr lang="en-IN"/>
            </a:p>
          </p:txBody>
        </p:sp>
        <p:sp>
          <p:nvSpPr>
            <p:cNvPr id="16" name="TextBox 16"/>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024027" y="4011653"/>
            <a:ext cx="5102165" cy="9313525"/>
            <a:chOff x="0" y="0"/>
            <a:chExt cx="698500" cy="1275046"/>
          </a:xfrm>
        </p:grpSpPr>
        <p:sp>
          <p:nvSpPr>
            <p:cNvPr id="18" name="Freeform 18"/>
            <p:cNvSpPr/>
            <p:nvPr/>
          </p:nvSpPr>
          <p:spPr>
            <a:xfrm>
              <a:off x="0" y="0"/>
              <a:ext cx="698500" cy="1275046"/>
            </a:xfrm>
            <a:custGeom>
              <a:avLst/>
              <a:gdLst/>
              <a:ahLst/>
              <a:cxnLst/>
              <a:rect l="l" t="t" r="r" b="b"/>
              <a:pathLst>
                <a:path w="698500" h="1275046">
                  <a:moveTo>
                    <a:pt x="349250" y="0"/>
                  </a:moveTo>
                  <a:lnTo>
                    <a:pt x="698500" y="203200"/>
                  </a:lnTo>
                  <a:lnTo>
                    <a:pt x="698500" y="1071846"/>
                  </a:lnTo>
                  <a:lnTo>
                    <a:pt x="349250" y="1275046"/>
                  </a:lnTo>
                  <a:lnTo>
                    <a:pt x="0" y="1071846"/>
                  </a:lnTo>
                  <a:lnTo>
                    <a:pt x="0" y="203200"/>
                  </a:lnTo>
                  <a:lnTo>
                    <a:pt x="349250" y="0"/>
                  </a:lnTo>
                  <a:close/>
                </a:path>
              </a:pathLst>
            </a:custGeom>
            <a:solidFill>
              <a:srgbClr val="2D8BBA"/>
            </a:solidFill>
          </p:spPr>
          <p:txBody>
            <a:bodyPr/>
            <a:lstStyle/>
            <a:p>
              <a:endParaRPr lang="en-IN"/>
            </a:p>
          </p:txBody>
        </p:sp>
        <p:sp>
          <p:nvSpPr>
            <p:cNvPr id="19" name="TextBox 19"/>
            <p:cNvSpPr txBox="1"/>
            <p:nvPr/>
          </p:nvSpPr>
          <p:spPr>
            <a:xfrm>
              <a:off x="0" y="73025"/>
              <a:ext cx="698500" cy="1062321"/>
            </a:xfrm>
            <a:prstGeom prst="rect">
              <a:avLst/>
            </a:prstGeom>
          </p:spPr>
          <p:txBody>
            <a:bodyPr lIns="50800" tIns="50800" rIns="50800" bIns="50800" rtlCol="0" anchor="ctr"/>
            <a:lstStyle/>
            <a:p>
              <a:pPr algn="ctr">
                <a:lnSpc>
                  <a:spcPts val="3359"/>
                </a:lnSpc>
              </a:pPr>
              <a:endParaRPr/>
            </a:p>
          </p:txBody>
        </p:sp>
      </p:grpSp>
      <p:sp>
        <p:nvSpPr>
          <p:cNvPr id="20" name="Freeform 20"/>
          <p:cNvSpPr/>
          <p:nvPr/>
        </p:nvSpPr>
        <p:spPr>
          <a:xfrm>
            <a:off x="2483210" y="3354558"/>
            <a:ext cx="2183801" cy="1896267"/>
          </a:xfrm>
          <a:custGeom>
            <a:avLst/>
            <a:gdLst/>
            <a:ahLst/>
            <a:cxnLst/>
            <a:rect l="l" t="t" r="r" b="b"/>
            <a:pathLst>
              <a:path w="2183801" h="1896267">
                <a:moveTo>
                  <a:pt x="0" y="0"/>
                </a:moveTo>
                <a:lnTo>
                  <a:pt x="2183800" y="0"/>
                </a:lnTo>
                <a:lnTo>
                  <a:pt x="2183800" y="1896267"/>
                </a:lnTo>
                <a:lnTo>
                  <a:pt x="0" y="189626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21" name="Freeform 21"/>
          <p:cNvSpPr/>
          <p:nvPr/>
        </p:nvSpPr>
        <p:spPr>
          <a:xfrm>
            <a:off x="8039099" y="3353208"/>
            <a:ext cx="2209803" cy="1918845"/>
          </a:xfrm>
          <a:custGeom>
            <a:avLst/>
            <a:gdLst/>
            <a:ahLst/>
            <a:cxnLst/>
            <a:rect l="l" t="t" r="r" b="b"/>
            <a:pathLst>
              <a:path w="2209803" h="1918845">
                <a:moveTo>
                  <a:pt x="0" y="0"/>
                </a:moveTo>
                <a:lnTo>
                  <a:pt x="2209802" y="0"/>
                </a:lnTo>
                <a:lnTo>
                  <a:pt x="2209802" y="1918845"/>
                </a:lnTo>
                <a:lnTo>
                  <a:pt x="0" y="1918845"/>
                </a:lnTo>
                <a:lnTo>
                  <a:pt x="0" y="0"/>
                </a:lnTo>
                <a:close/>
              </a:path>
            </a:pathLst>
          </a:custGeom>
          <a:blipFill>
            <a:blip r:embed="rId2">
              <a:extLst>
                <a:ext uri="{96DAC541-7B7A-43D3-8B79-37D633B846F1}">
                  <asvg:svgBlip xmlns:asvg="http://schemas.microsoft.com/office/drawing/2016/SVG/main" r:embed="rId4"/>
                </a:ext>
              </a:extLst>
            </a:blip>
            <a:stretch>
              <a:fillRect/>
            </a:stretch>
          </a:blipFill>
        </p:spPr>
        <p:txBody>
          <a:bodyPr/>
          <a:lstStyle/>
          <a:p>
            <a:endParaRPr lang="en-IN"/>
          </a:p>
        </p:txBody>
      </p:sp>
      <p:sp>
        <p:nvSpPr>
          <p:cNvPr id="22" name="Freeform 22"/>
          <p:cNvSpPr/>
          <p:nvPr/>
        </p:nvSpPr>
        <p:spPr>
          <a:xfrm>
            <a:off x="13621201" y="3364497"/>
            <a:ext cx="2182753" cy="1896267"/>
          </a:xfrm>
          <a:custGeom>
            <a:avLst/>
            <a:gdLst/>
            <a:ahLst/>
            <a:cxnLst/>
            <a:rect l="l" t="t" r="r" b="b"/>
            <a:pathLst>
              <a:path w="2182753" h="1896267">
                <a:moveTo>
                  <a:pt x="0" y="0"/>
                </a:moveTo>
                <a:lnTo>
                  <a:pt x="2182753" y="0"/>
                </a:lnTo>
                <a:lnTo>
                  <a:pt x="2182753" y="1896267"/>
                </a:lnTo>
                <a:lnTo>
                  <a:pt x="0" y="189626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23" name="Freeform 23"/>
          <p:cNvSpPr/>
          <p:nvPr/>
        </p:nvSpPr>
        <p:spPr>
          <a:xfrm>
            <a:off x="2952972" y="3697570"/>
            <a:ext cx="1244276" cy="1121403"/>
          </a:xfrm>
          <a:custGeom>
            <a:avLst/>
            <a:gdLst/>
            <a:ahLst/>
            <a:cxnLst/>
            <a:rect l="l" t="t" r="r" b="b"/>
            <a:pathLst>
              <a:path w="1244276" h="1121403">
                <a:moveTo>
                  <a:pt x="0" y="0"/>
                </a:moveTo>
                <a:lnTo>
                  <a:pt x="1244276" y="0"/>
                </a:lnTo>
                <a:lnTo>
                  <a:pt x="1244276" y="1121403"/>
                </a:lnTo>
                <a:lnTo>
                  <a:pt x="0" y="112140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24" name="Freeform 24"/>
          <p:cNvSpPr/>
          <p:nvPr/>
        </p:nvSpPr>
        <p:spPr>
          <a:xfrm>
            <a:off x="8473872" y="3594957"/>
            <a:ext cx="1340256" cy="1435348"/>
          </a:xfrm>
          <a:custGeom>
            <a:avLst/>
            <a:gdLst/>
            <a:ahLst/>
            <a:cxnLst/>
            <a:rect l="l" t="t" r="r" b="b"/>
            <a:pathLst>
              <a:path w="1340256" h="1435348">
                <a:moveTo>
                  <a:pt x="0" y="0"/>
                </a:moveTo>
                <a:lnTo>
                  <a:pt x="1340256" y="0"/>
                </a:lnTo>
                <a:lnTo>
                  <a:pt x="1340256" y="1435348"/>
                </a:lnTo>
                <a:lnTo>
                  <a:pt x="0" y="1435348"/>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IN"/>
          </a:p>
        </p:txBody>
      </p:sp>
      <p:sp>
        <p:nvSpPr>
          <p:cNvPr id="25" name="Freeform 25"/>
          <p:cNvSpPr/>
          <p:nvPr/>
        </p:nvSpPr>
        <p:spPr>
          <a:xfrm>
            <a:off x="14095975" y="3697570"/>
            <a:ext cx="1233205" cy="1230122"/>
          </a:xfrm>
          <a:custGeom>
            <a:avLst/>
            <a:gdLst/>
            <a:ahLst/>
            <a:cxnLst/>
            <a:rect l="l" t="t" r="r" b="b"/>
            <a:pathLst>
              <a:path w="1233205" h="1230122">
                <a:moveTo>
                  <a:pt x="0" y="0"/>
                </a:moveTo>
                <a:lnTo>
                  <a:pt x="1233205" y="0"/>
                </a:lnTo>
                <a:lnTo>
                  <a:pt x="1233205" y="1230122"/>
                </a:lnTo>
                <a:lnTo>
                  <a:pt x="0" y="1230122"/>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IN"/>
          </a:p>
        </p:txBody>
      </p:sp>
      <p:sp>
        <p:nvSpPr>
          <p:cNvPr id="26" name="TextBox 26"/>
          <p:cNvSpPr txBox="1"/>
          <p:nvPr/>
        </p:nvSpPr>
        <p:spPr>
          <a:xfrm>
            <a:off x="4026513" y="710966"/>
            <a:ext cx="9406916" cy="1000125"/>
          </a:xfrm>
          <a:prstGeom prst="rect">
            <a:avLst/>
          </a:prstGeom>
        </p:spPr>
        <p:txBody>
          <a:bodyPr lIns="0" tIns="0" rIns="0" bIns="0" rtlCol="0" anchor="t">
            <a:spAutoFit/>
          </a:bodyPr>
          <a:lstStyle/>
          <a:p>
            <a:pPr algn="ctr">
              <a:lnSpc>
                <a:spcPts val="7439"/>
              </a:lnSpc>
            </a:pPr>
            <a:r>
              <a:rPr lang="en-US" sz="6199" b="1">
                <a:solidFill>
                  <a:srgbClr val="431096"/>
                </a:solidFill>
                <a:latin typeface="Poppins 1 Bold"/>
                <a:ea typeface="Poppins 1 Bold"/>
                <a:cs typeface="Poppins 1 Bold"/>
                <a:sym typeface="Poppins 1 Bold"/>
              </a:rPr>
              <a:t>DATA CLEANING</a:t>
            </a:r>
          </a:p>
        </p:txBody>
      </p:sp>
      <p:sp>
        <p:nvSpPr>
          <p:cNvPr id="27" name="TextBox 27"/>
          <p:cNvSpPr txBox="1"/>
          <p:nvPr/>
        </p:nvSpPr>
        <p:spPr>
          <a:xfrm>
            <a:off x="1283441" y="5284972"/>
            <a:ext cx="4551169" cy="971550"/>
          </a:xfrm>
          <a:prstGeom prst="rect">
            <a:avLst/>
          </a:prstGeom>
        </p:spPr>
        <p:txBody>
          <a:bodyPr lIns="0" tIns="0" rIns="0" bIns="0" rtlCol="0" anchor="t">
            <a:spAutoFit/>
          </a:bodyPr>
          <a:lstStyle/>
          <a:p>
            <a:pPr algn="ctr">
              <a:lnSpc>
                <a:spcPts val="3714"/>
              </a:lnSpc>
            </a:pPr>
            <a:r>
              <a:rPr lang="en-US" sz="3095" b="1">
                <a:solidFill>
                  <a:srgbClr val="FFFFFF"/>
                </a:solidFill>
                <a:latin typeface="Poppins 1 Bold"/>
                <a:ea typeface="Poppins 1 Bold"/>
                <a:cs typeface="Poppins 1 Bold"/>
                <a:sym typeface="Poppins 1 Bold"/>
              </a:rPr>
              <a:t>Handling Missing Data:</a:t>
            </a:r>
          </a:p>
        </p:txBody>
      </p:sp>
      <p:sp>
        <p:nvSpPr>
          <p:cNvPr id="28" name="TextBox 28"/>
          <p:cNvSpPr txBox="1"/>
          <p:nvPr/>
        </p:nvSpPr>
        <p:spPr>
          <a:xfrm>
            <a:off x="7059003" y="5436646"/>
            <a:ext cx="4169995" cy="504825"/>
          </a:xfrm>
          <a:prstGeom prst="rect">
            <a:avLst/>
          </a:prstGeom>
        </p:spPr>
        <p:txBody>
          <a:bodyPr lIns="0" tIns="0" rIns="0" bIns="0" rtlCol="0" anchor="t">
            <a:spAutoFit/>
          </a:bodyPr>
          <a:lstStyle/>
          <a:p>
            <a:pPr algn="ctr">
              <a:lnSpc>
                <a:spcPts val="3714"/>
              </a:lnSpc>
            </a:pPr>
            <a:r>
              <a:rPr lang="en-US" sz="3095" b="1">
                <a:solidFill>
                  <a:srgbClr val="FFFFFF"/>
                </a:solidFill>
                <a:latin typeface="Poppins 1 Bold"/>
                <a:ea typeface="Poppins 1 Bold"/>
                <a:cs typeface="Poppins 1 Bold"/>
                <a:sym typeface="Poppins 1 Bold"/>
              </a:rPr>
              <a:t>Outlier Treatment:</a:t>
            </a:r>
          </a:p>
        </p:txBody>
      </p:sp>
      <p:sp>
        <p:nvSpPr>
          <p:cNvPr id="29" name="TextBox 29"/>
          <p:cNvSpPr txBox="1"/>
          <p:nvPr/>
        </p:nvSpPr>
        <p:spPr>
          <a:xfrm>
            <a:off x="12753028" y="5390170"/>
            <a:ext cx="4169995" cy="971550"/>
          </a:xfrm>
          <a:prstGeom prst="rect">
            <a:avLst/>
          </a:prstGeom>
        </p:spPr>
        <p:txBody>
          <a:bodyPr lIns="0" tIns="0" rIns="0" bIns="0" rtlCol="0" anchor="t">
            <a:spAutoFit/>
          </a:bodyPr>
          <a:lstStyle/>
          <a:p>
            <a:pPr algn="ctr">
              <a:lnSpc>
                <a:spcPts val="3714"/>
              </a:lnSpc>
            </a:pPr>
            <a:r>
              <a:rPr lang="en-US" sz="3095" b="1">
                <a:solidFill>
                  <a:srgbClr val="FFFFFF"/>
                </a:solidFill>
                <a:latin typeface="Poppins 1 Bold"/>
                <a:ea typeface="Poppins 1 Bold"/>
                <a:cs typeface="Poppins 1 Bold"/>
                <a:sym typeface="Poppins 1 Bold"/>
              </a:rPr>
              <a:t>Special Value Processing:</a:t>
            </a:r>
          </a:p>
        </p:txBody>
      </p:sp>
      <p:grpSp>
        <p:nvGrpSpPr>
          <p:cNvPr id="30" name="Group 30"/>
          <p:cNvGrpSpPr/>
          <p:nvPr/>
        </p:nvGrpSpPr>
        <p:grpSpPr>
          <a:xfrm rot="1818284">
            <a:off x="-1286878" y="-6743169"/>
            <a:ext cx="3194203" cy="9961116"/>
            <a:chOff x="0" y="0"/>
            <a:chExt cx="841272" cy="2623504"/>
          </a:xfrm>
        </p:grpSpPr>
        <p:sp>
          <p:nvSpPr>
            <p:cNvPr id="31" name="Freeform 31"/>
            <p:cNvSpPr/>
            <p:nvPr/>
          </p:nvSpPr>
          <p:spPr>
            <a:xfrm>
              <a:off x="0" y="0"/>
              <a:ext cx="841272" cy="2623504"/>
            </a:xfrm>
            <a:custGeom>
              <a:avLst/>
              <a:gdLst/>
              <a:ahLst/>
              <a:cxnLst/>
              <a:rect l="l" t="t" r="r" b="b"/>
              <a:pathLst>
                <a:path w="841272" h="2623504">
                  <a:moveTo>
                    <a:pt x="0" y="0"/>
                  </a:moveTo>
                  <a:lnTo>
                    <a:pt x="841272" y="0"/>
                  </a:lnTo>
                  <a:lnTo>
                    <a:pt x="841272" y="2623504"/>
                  </a:lnTo>
                  <a:lnTo>
                    <a:pt x="0" y="2623504"/>
                  </a:lnTo>
                  <a:close/>
                </a:path>
              </a:pathLst>
            </a:custGeom>
            <a:solidFill>
              <a:srgbClr val="2D8BBA"/>
            </a:solidFill>
          </p:spPr>
          <p:txBody>
            <a:bodyPr/>
            <a:lstStyle/>
            <a:p>
              <a:endParaRPr lang="en-IN"/>
            </a:p>
          </p:txBody>
        </p:sp>
        <p:sp>
          <p:nvSpPr>
            <p:cNvPr id="32" name="TextBox 32"/>
            <p:cNvSpPr txBox="1"/>
            <p:nvPr/>
          </p:nvSpPr>
          <p:spPr>
            <a:xfrm>
              <a:off x="0" y="-57150"/>
              <a:ext cx="841272" cy="2680654"/>
            </a:xfrm>
            <a:prstGeom prst="rect">
              <a:avLst/>
            </a:prstGeom>
          </p:spPr>
          <p:txBody>
            <a:bodyPr lIns="50800" tIns="50800" rIns="50800" bIns="50800" rtlCol="0" anchor="ctr"/>
            <a:lstStyle/>
            <a:p>
              <a:pPr algn="ctr">
                <a:lnSpc>
                  <a:spcPts val="2659"/>
                </a:lnSpc>
              </a:pPr>
              <a:endParaRPr/>
            </a:p>
          </p:txBody>
        </p:sp>
      </p:grpSp>
      <p:grpSp>
        <p:nvGrpSpPr>
          <p:cNvPr id="33" name="Group 33"/>
          <p:cNvGrpSpPr/>
          <p:nvPr/>
        </p:nvGrpSpPr>
        <p:grpSpPr>
          <a:xfrm rot="1818284">
            <a:off x="-1761361" y="-80845"/>
            <a:ext cx="274711" cy="11053763"/>
            <a:chOff x="0" y="0"/>
            <a:chExt cx="72352" cy="2911279"/>
          </a:xfrm>
        </p:grpSpPr>
        <p:sp>
          <p:nvSpPr>
            <p:cNvPr id="34" name="Freeform 34"/>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gradFill rotWithShape="1">
              <a:gsLst>
                <a:gs pos="0">
                  <a:srgbClr val="C405B7">
                    <a:alpha val="100000"/>
                  </a:srgbClr>
                </a:gs>
                <a:gs pos="50000">
                  <a:srgbClr val="054CC4">
                    <a:alpha val="100000"/>
                  </a:srgbClr>
                </a:gs>
                <a:gs pos="100000">
                  <a:srgbClr val="51048D">
                    <a:alpha val="100000"/>
                  </a:srgbClr>
                </a:gs>
              </a:gsLst>
              <a:lin ang="5400000"/>
            </a:gradFill>
          </p:spPr>
          <p:txBody>
            <a:bodyPr/>
            <a:lstStyle/>
            <a:p>
              <a:endParaRPr lang="en-IN"/>
            </a:p>
          </p:txBody>
        </p:sp>
        <p:sp>
          <p:nvSpPr>
            <p:cNvPr id="35" name="TextBox 35"/>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rot="-1817999">
            <a:off x="15481055" y="-11302660"/>
            <a:ext cx="2883936" cy="16029749"/>
            <a:chOff x="0" y="0"/>
            <a:chExt cx="759555" cy="4221827"/>
          </a:xfrm>
        </p:grpSpPr>
        <p:sp>
          <p:nvSpPr>
            <p:cNvPr id="37" name="Freeform 37"/>
            <p:cNvSpPr/>
            <p:nvPr/>
          </p:nvSpPr>
          <p:spPr>
            <a:xfrm>
              <a:off x="0" y="0"/>
              <a:ext cx="759555" cy="4221827"/>
            </a:xfrm>
            <a:custGeom>
              <a:avLst/>
              <a:gdLst/>
              <a:ahLst/>
              <a:cxnLst/>
              <a:rect l="l" t="t" r="r" b="b"/>
              <a:pathLst>
                <a:path w="759555" h="4221827">
                  <a:moveTo>
                    <a:pt x="0" y="0"/>
                  </a:moveTo>
                  <a:lnTo>
                    <a:pt x="759555" y="0"/>
                  </a:lnTo>
                  <a:lnTo>
                    <a:pt x="759555" y="4221827"/>
                  </a:lnTo>
                  <a:lnTo>
                    <a:pt x="0" y="4221827"/>
                  </a:lnTo>
                  <a:close/>
                </a:path>
              </a:pathLst>
            </a:custGeom>
            <a:solidFill>
              <a:srgbClr val="2D8BBA"/>
            </a:solidFill>
          </p:spPr>
          <p:txBody>
            <a:bodyPr/>
            <a:lstStyle/>
            <a:p>
              <a:endParaRPr lang="en-IN"/>
            </a:p>
          </p:txBody>
        </p:sp>
        <p:sp>
          <p:nvSpPr>
            <p:cNvPr id="38" name="TextBox 38"/>
            <p:cNvSpPr txBox="1"/>
            <p:nvPr/>
          </p:nvSpPr>
          <p:spPr>
            <a:xfrm>
              <a:off x="0" y="-57150"/>
              <a:ext cx="759555" cy="4278977"/>
            </a:xfrm>
            <a:prstGeom prst="rect">
              <a:avLst/>
            </a:prstGeom>
          </p:spPr>
          <p:txBody>
            <a:bodyPr lIns="50800" tIns="50800" rIns="50800" bIns="50800" rtlCol="0" anchor="ctr"/>
            <a:lstStyle/>
            <a:p>
              <a:pPr algn="ctr">
                <a:lnSpc>
                  <a:spcPts val="2659"/>
                </a:lnSpc>
              </a:pPr>
              <a:endParaRPr/>
            </a:p>
          </p:txBody>
        </p:sp>
      </p:grpSp>
      <p:grpSp>
        <p:nvGrpSpPr>
          <p:cNvPr id="39" name="Group 39"/>
          <p:cNvGrpSpPr/>
          <p:nvPr/>
        </p:nvGrpSpPr>
        <p:grpSpPr>
          <a:xfrm rot="-1788309">
            <a:off x="19785352" y="-52135"/>
            <a:ext cx="274711" cy="11053763"/>
            <a:chOff x="0" y="0"/>
            <a:chExt cx="72352" cy="2911279"/>
          </a:xfrm>
        </p:grpSpPr>
        <p:sp>
          <p:nvSpPr>
            <p:cNvPr id="40" name="Freeform 40"/>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gradFill rotWithShape="1">
              <a:gsLst>
                <a:gs pos="0">
                  <a:srgbClr val="C405B7">
                    <a:alpha val="100000"/>
                  </a:srgbClr>
                </a:gs>
                <a:gs pos="50000">
                  <a:srgbClr val="054CC4">
                    <a:alpha val="100000"/>
                  </a:srgbClr>
                </a:gs>
                <a:gs pos="100000">
                  <a:srgbClr val="51048D">
                    <a:alpha val="100000"/>
                  </a:srgbClr>
                </a:gs>
              </a:gsLst>
              <a:lin ang="5400000"/>
            </a:gradFill>
          </p:spPr>
          <p:txBody>
            <a:bodyPr/>
            <a:lstStyle/>
            <a:p>
              <a:endParaRPr lang="en-IN"/>
            </a:p>
          </p:txBody>
        </p:sp>
        <p:sp>
          <p:nvSpPr>
            <p:cNvPr id="41" name="TextBox 41"/>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sp>
        <p:nvSpPr>
          <p:cNvPr id="42" name="TextBox 42"/>
          <p:cNvSpPr txBox="1"/>
          <p:nvPr/>
        </p:nvSpPr>
        <p:spPr>
          <a:xfrm>
            <a:off x="1299525" y="6722521"/>
            <a:ext cx="4551169" cy="310515"/>
          </a:xfrm>
          <a:prstGeom prst="rect">
            <a:avLst/>
          </a:prstGeom>
        </p:spPr>
        <p:txBody>
          <a:bodyPr lIns="0" tIns="0" rIns="0" bIns="0" rtlCol="0" anchor="t">
            <a:spAutoFit/>
          </a:bodyPr>
          <a:lstStyle/>
          <a:p>
            <a:pPr algn="just">
              <a:lnSpc>
                <a:spcPts val="2339"/>
              </a:lnSpc>
            </a:pPr>
            <a:r>
              <a:rPr lang="en-US" sz="1799">
                <a:solidFill>
                  <a:srgbClr val="FFFFFF"/>
                </a:solidFill>
                <a:latin typeface="Poppins 1"/>
                <a:ea typeface="Poppins 1"/>
                <a:cs typeface="Poppins 1"/>
                <a:sym typeface="Poppins 1"/>
              </a:rPr>
              <a:t>.</a:t>
            </a:r>
          </a:p>
        </p:txBody>
      </p:sp>
      <p:sp>
        <p:nvSpPr>
          <p:cNvPr id="43" name="TextBox 43"/>
          <p:cNvSpPr txBox="1"/>
          <p:nvPr/>
        </p:nvSpPr>
        <p:spPr>
          <a:xfrm>
            <a:off x="12436993" y="6567200"/>
            <a:ext cx="3863699" cy="467391"/>
          </a:xfrm>
          <a:prstGeom prst="rect">
            <a:avLst/>
          </a:prstGeom>
        </p:spPr>
        <p:txBody>
          <a:bodyPr lIns="0" tIns="0" rIns="0" bIns="0" rtlCol="0" anchor="t">
            <a:spAutoFit/>
          </a:bodyPr>
          <a:lstStyle/>
          <a:p>
            <a:pPr algn="just">
              <a:lnSpc>
                <a:spcPts val="3531"/>
              </a:lnSpc>
            </a:pPr>
            <a:endParaRPr/>
          </a:p>
        </p:txBody>
      </p:sp>
      <p:sp>
        <p:nvSpPr>
          <p:cNvPr id="44" name="TextBox 44"/>
          <p:cNvSpPr txBox="1"/>
          <p:nvPr/>
        </p:nvSpPr>
        <p:spPr>
          <a:xfrm>
            <a:off x="1349378" y="5903371"/>
            <a:ext cx="3881464" cy="4602463"/>
          </a:xfrm>
          <a:prstGeom prst="rect">
            <a:avLst/>
          </a:prstGeom>
        </p:spPr>
        <p:txBody>
          <a:bodyPr lIns="0" tIns="0" rIns="0" bIns="0" rtlCol="0" anchor="t">
            <a:spAutoFit/>
          </a:bodyPr>
          <a:lstStyle/>
          <a:p>
            <a:pPr algn="just">
              <a:lnSpc>
                <a:spcPts val="3045"/>
              </a:lnSpc>
            </a:pPr>
            <a:endParaRPr/>
          </a:p>
          <a:p>
            <a:pPr marL="522522" lvl="1" indent="-261261" algn="just">
              <a:lnSpc>
                <a:spcPts val="3388"/>
              </a:lnSpc>
              <a:buFont typeface="Arial"/>
              <a:buChar char="•"/>
            </a:pPr>
            <a:r>
              <a:rPr lang="en-US" sz="2420">
                <a:solidFill>
                  <a:srgbClr val="FFFFFF"/>
                </a:solidFill>
                <a:latin typeface="Canva Sans"/>
                <a:ea typeface="Canva Sans"/>
                <a:cs typeface="Canva Sans"/>
                <a:sym typeface="Canva Sans"/>
              </a:rPr>
              <a:t>Dropping columns like Weight with &gt;90% missing values.</a:t>
            </a:r>
          </a:p>
          <a:p>
            <a:pPr marL="522522" lvl="1" indent="-261261" algn="just">
              <a:lnSpc>
                <a:spcPts val="3388"/>
              </a:lnSpc>
              <a:buFont typeface="Arial"/>
              <a:buChar char="•"/>
            </a:pPr>
            <a:r>
              <a:rPr lang="en-US" sz="2420">
                <a:solidFill>
                  <a:srgbClr val="FFFFFF"/>
                </a:solidFill>
                <a:latin typeface="Canva Sans"/>
                <a:ea typeface="Canva Sans"/>
                <a:cs typeface="Canva Sans"/>
                <a:sym typeface="Canva Sans"/>
              </a:rPr>
              <a:t>Mode imputation for MCAR variables with small missing percent.</a:t>
            </a:r>
          </a:p>
          <a:p>
            <a:pPr marL="522522" lvl="1" indent="-261261" algn="just">
              <a:lnSpc>
                <a:spcPts val="3388"/>
              </a:lnSpc>
              <a:buFont typeface="Arial"/>
              <a:buChar char="•"/>
            </a:pPr>
            <a:r>
              <a:rPr lang="en-US" sz="2420">
                <a:solidFill>
                  <a:srgbClr val="FFFFFF"/>
                </a:solidFill>
                <a:latin typeface="Canva Sans"/>
                <a:ea typeface="Canva Sans"/>
                <a:cs typeface="Canva Sans"/>
                <a:sym typeface="Canva Sans"/>
              </a:rPr>
              <a:t>Random Forest for categorical data. imputation</a:t>
            </a:r>
          </a:p>
          <a:p>
            <a:pPr algn="just">
              <a:lnSpc>
                <a:spcPts val="3045"/>
              </a:lnSpc>
            </a:pPr>
            <a:endParaRPr lang="en-US" sz="2420">
              <a:solidFill>
                <a:srgbClr val="FFFFFF"/>
              </a:solidFill>
              <a:latin typeface="Canva Sans"/>
              <a:ea typeface="Canva Sans"/>
              <a:cs typeface="Canva Sans"/>
              <a:sym typeface="Canva Sans"/>
            </a:endParaRPr>
          </a:p>
        </p:txBody>
      </p:sp>
      <p:sp>
        <p:nvSpPr>
          <p:cNvPr id="45" name="TextBox 45"/>
          <p:cNvSpPr txBox="1"/>
          <p:nvPr/>
        </p:nvSpPr>
        <p:spPr>
          <a:xfrm>
            <a:off x="7354092" y="6322471"/>
            <a:ext cx="3579504" cy="2269696"/>
          </a:xfrm>
          <a:prstGeom prst="rect">
            <a:avLst/>
          </a:prstGeom>
        </p:spPr>
        <p:txBody>
          <a:bodyPr lIns="0" tIns="0" rIns="0" bIns="0" rtlCol="0" anchor="t">
            <a:spAutoFit/>
          </a:bodyPr>
          <a:lstStyle/>
          <a:p>
            <a:pPr algn="l">
              <a:lnSpc>
                <a:spcPts val="4573"/>
              </a:lnSpc>
            </a:pPr>
            <a:r>
              <a:rPr lang="en-US" sz="3266">
                <a:solidFill>
                  <a:srgbClr val="FFFFFF"/>
                </a:solidFill>
                <a:latin typeface="Canva Sans"/>
                <a:ea typeface="Canva Sans"/>
                <a:cs typeface="Canva Sans"/>
                <a:sym typeface="Canva Sans"/>
              </a:rPr>
              <a:t>Retained outliers (&lt;15%) to preserve data integrity.</a:t>
            </a:r>
          </a:p>
        </p:txBody>
      </p:sp>
      <p:sp>
        <p:nvSpPr>
          <p:cNvPr id="46" name="TextBox 46"/>
          <p:cNvSpPr txBox="1"/>
          <p:nvPr/>
        </p:nvSpPr>
        <p:spPr>
          <a:xfrm>
            <a:off x="12739189" y="6567200"/>
            <a:ext cx="3946778" cy="3012929"/>
          </a:xfrm>
          <a:prstGeom prst="rect">
            <a:avLst/>
          </a:prstGeom>
        </p:spPr>
        <p:txBody>
          <a:bodyPr lIns="0" tIns="0" rIns="0" bIns="0" rtlCol="0" anchor="t">
            <a:spAutoFit/>
          </a:bodyPr>
          <a:lstStyle/>
          <a:p>
            <a:pPr algn="l">
              <a:lnSpc>
                <a:spcPts val="4033"/>
              </a:lnSpc>
            </a:pPr>
            <a:r>
              <a:rPr lang="en-US" sz="2880">
                <a:solidFill>
                  <a:srgbClr val="FFFFFF"/>
                </a:solidFill>
                <a:latin typeface="Canva Sans"/>
                <a:ea typeface="Canva Sans"/>
                <a:cs typeface="Canva Sans"/>
                <a:sym typeface="Canva Sans"/>
              </a:rPr>
              <a:t>Replaced "None" in max_glu_serum and A1Cresult with "No," as they indicate no test rather than missing data.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rot="1818284">
            <a:off x="2279572" y="-4047471"/>
            <a:ext cx="13728857" cy="18694239"/>
            <a:chOff x="0" y="0"/>
            <a:chExt cx="3615831" cy="4923585"/>
          </a:xfrm>
        </p:grpSpPr>
        <p:sp>
          <p:nvSpPr>
            <p:cNvPr id="3" name="Freeform 3"/>
            <p:cNvSpPr/>
            <p:nvPr/>
          </p:nvSpPr>
          <p:spPr>
            <a:xfrm>
              <a:off x="0" y="0"/>
              <a:ext cx="3615830" cy="4923586"/>
            </a:xfrm>
            <a:custGeom>
              <a:avLst/>
              <a:gdLst/>
              <a:ahLst/>
              <a:cxnLst/>
              <a:rect l="l" t="t" r="r" b="b"/>
              <a:pathLst>
                <a:path w="3615830" h="4923586">
                  <a:moveTo>
                    <a:pt x="0" y="0"/>
                  </a:moveTo>
                  <a:lnTo>
                    <a:pt x="3615830" y="0"/>
                  </a:lnTo>
                  <a:lnTo>
                    <a:pt x="3615830" y="4923586"/>
                  </a:lnTo>
                  <a:lnTo>
                    <a:pt x="0" y="4923586"/>
                  </a:lnTo>
                  <a:close/>
                </a:path>
              </a:pathLst>
            </a:custGeom>
            <a:solidFill>
              <a:srgbClr val="2D8BBA"/>
            </a:solidFill>
          </p:spPr>
          <p:txBody>
            <a:bodyPr/>
            <a:lstStyle/>
            <a:p>
              <a:endParaRPr lang="en-IN"/>
            </a:p>
          </p:txBody>
        </p:sp>
        <p:sp>
          <p:nvSpPr>
            <p:cNvPr id="4" name="TextBox 4"/>
            <p:cNvSpPr txBox="1"/>
            <p:nvPr/>
          </p:nvSpPr>
          <p:spPr>
            <a:xfrm>
              <a:off x="0" y="-57150"/>
              <a:ext cx="3615831" cy="4980735"/>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10888416" y="3872614"/>
            <a:ext cx="6829476" cy="5741390"/>
          </a:xfrm>
          <a:custGeom>
            <a:avLst/>
            <a:gdLst/>
            <a:ahLst/>
            <a:cxnLst/>
            <a:rect l="l" t="t" r="r" b="b"/>
            <a:pathLst>
              <a:path w="6829476" h="5741390">
                <a:moveTo>
                  <a:pt x="0" y="0"/>
                </a:moveTo>
                <a:lnTo>
                  <a:pt x="6829476" y="0"/>
                </a:lnTo>
                <a:lnTo>
                  <a:pt x="6829476" y="5741390"/>
                </a:lnTo>
                <a:lnTo>
                  <a:pt x="0" y="5741390"/>
                </a:lnTo>
                <a:lnTo>
                  <a:pt x="0" y="0"/>
                </a:lnTo>
                <a:close/>
              </a:path>
            </a:pathLst>
          </a:custGeom>
          <a:blipFill>
            <a:blip r:embed="rId2"/>
            <a:stretch>
              <a:fillRect/>
            </a:stretch>
          </a:blipFill>
          <a:ln w="95250" cap="sq">
            <a:solidFill>
              <a:srgbClr val="FFFFFF"/>
            </a:solidFill>
            <a:prstDash val="solid"/>
            <a:miter/>
          </a:ln>
        </p:spPr>
        <p:txBody>
          <a:bodyPr/>
          <a:lstStyle/>
          <a:p>
            <a:endParaRPr lang="en-IN"/>
          </a:p>
        </p:txBody>
      </p:sp>
      <p:sp>
        <p:nvSpPr>
          <p:cNvPr id="6" name="Freeform 6"/>
          <p:cNvSpPr/>
          <p:nvPr/>
        </p:nvSpPr>
        <p:spPr>
          <a:xfrm>
            <a:off x="427535" y="445637"/>
            <a:ext cx="9682052" cy="6297672"/>
          </a:xfrm>
          <a:custGeom>
            <a:avLst/>
            <a:gdLst/>
            <a:ahLst/>
            <a:cxnLst/>
            <a:rect l="l" t="t" r="r" b="b"/>
            <a:pathLst>
              <a:path w="9682052" h="6297672">
                <a:moveTo>
                  <a:pt x="0" y="0"/>
                </a:moveTo>
                <a:lnTo>
                  <a:pt x="9682051" y="0"/>
                </a:lnTo>
                <a:lnTo>
                  <a:pt x="9682051" y="6297672"/>
                </a:lnTo>
                <a:lnTo>
                  <a:pt x="0" y="6297672"/>
                </a:lnTo>
                <a:lnTo>
                  <a:pt x="0" y="0"/>
                </a:lnTo>
                <a:close/>
              </a:path>
            </a:pathLst>
          </a:custGeom>
          <a:blipFill>
            <a:blip r:embed="rId3"/>
            <a:stretch>
              <a:fillRect/>
            </a:stretch>
          </a:blipFill>
          <a:ln w="95250" cap="sq">
            <a:solidFill>
              <a:srgbClr val="FFFFFF"/>
            </a:solidFill>
            <a:prstDash val="solid"/>
            <a:miter/>
          </a:ln>
        </p:spPr>
        <p:txBody>
          <a:bodyPr/>
          <a:lstStyle/>
          <a:p>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rot="1818284">
            <a:off x="17059923" y="5254652"/>
            <a:ext cx="3194203" cy="7569921"/>
            <a:chOff x="0" y="0"/>
            <a:chExt cx="841272" cy="1993724"/>
          </a:xfrm>
        </p:grpSpPr>
        <p:sp>
          <p:nvSpPr>
            <p:cNvPr id="3" name="Freeform 3"/>
            <p:cNvSpPr/>
            <p:nvPr/>
          </p:nvSpPr>
          <p:spPr>
            <a:xfrm>
              <a:off x="0" y="0"/>
              <a:ext cx="841272" cy="1993724"/>
            </a:xfrm>
            <a:custGeom>
              <a:avLst/>
              <a:gdLst/>
              <a:ahLst/>
              <a:cxnLst/>
              <a:rect l="l" t="t" r="r" b="b"/>
              <a:pathLst>
                <a:path w="841272" h="1993724">
                  <a:moveTo>
                    <a:pt x="0" y="0"/>
                  </a:moveTo>
                  <a:lnTo>
                    <a:pt x="841272" y="0"/>
                  </a:lnTo>
                  <a:lnTo>
                    <a:pt x="841272" y="1993724"/>
                  </a:lnTo>
                  <a:lnTo>
                    <a:pt x="0" y="1993724"/>
                  </a:lnTo>
                  <a:close/>
                </a:path>
              </a:pathLst>
            </a:custGeom>
            <a:solidFill>
              <a:srgbClr val="2D8BBA"/>
            </a:solidFill>
          </p:spPr>
          <p:txBody>
            <a:bodyPr/>
            <a:lstStyle/>
            <a:p>
              <a:endParaRPr lang="en-IN"/>
            </a:p>
          </p:txBody>
        </p:sp>
        <p:sp>
          <p:nvSpPr>
            <p:cNvPr id="4" name="TextBox 4"/>
            <p:cNvSpPr txBox="1"/>
            <p:nvPr/>
          </p:nvSpPr>
          <p:spPr>
            <a:xfrm>
              <a:off x="0" y="-57150"/>
              <a:ext cx="841272" cy="2050874"/>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9020169">
            <a:off x="-275623" y="-3724304"/>
            <a:ext cx="210096" cy="11053763"/>
            <a:chOff x="0" y="0"/>
            <a:chExt cx="55334" cy="2911279"/>
          </a:xfrm>
        </p:grpSpPr>
        <p:sp>
          <p:nvSpPr>
            <p:cNvPr id="6" name="Freeform 6"/>
            <p:cNvSpPr/>
            <p:nvPr/>
          </p:nvSpPr>
          <p:spPr>
            <a:xfrm>
              <a:off x="0" y="0"/>
              <a:ext cx="55334" cy="2911279"/>
            </a:xfrm>
            <a:custGeom>
              <a:avLst/>
              <a:gdLst/>
              <a:ahLst/>
              <a:cxnLst/>
              <a:rect l="l" t="t" r="r" b="b"/>
              <a:pathLst>
                <a:path w="55334" h="2911279">
                  <a:moveTo>
                    <a:pt x="0" y="0"/>
                  </a:moveTo>
                  <a:lnTo>
                    <a:pt x="55334" y="0"/>
                  </a:lnTo>
                  <a:lnTo>
                    <a:pt x="55334" y="2911279"/>
                  </a:lnTo>
                  <a:lnTo>
                    <a:pt x="0" y="2911279"/>
                  </a:lnTo>
                  <a:close/>
                </a:path>
              </a:pathLst>
            </a:custGeom>
            <a:gradFill rotWithShape="1">
              <a:gsLst>
                <a:gs pos="0">
                  <a:srgbClr val="C405B7">
                    <a:alpha val="100000"/>
                  </a:srgbClr>
                </a:gs>
                <a:gs pos="50000">
                  <a:srgbClr val="054CC4">
                    <a:alpha val="100000"/>
                  </a:srgbClr>
                </a:gs>
                <a:gs pos="100000">
                  <a:srgbClr val="51048D">
                    <a:alpha val="100000"/>
                  </a:srgbClr>
                </a:gs>
              </a:gsLst>
              <a:lin ang="5400000"/>
            </a:gradFill>
          </p:spPr>
          <p:txBody>
            <a:bodyPr/>
            <a:lstStyle/>
            <a:p>
              <a:endParaRPr lang="en-IN"/>
            </a:p>
          </p:txBody>
        </p:sp>
        <p:sp>
          <p:nvSpPr>
            <p:cNvPr id="7" name="TextBox 7"/>
            <p:cNvSpPr txBox="1"/>
            <p:nvPr/>
          </p:nvSpPr>
          <p:spPr>
            <a:xfrm>
              <a:off x="0" y="-57150"/>
              <a:ext cx="55334" cy="2968429"/>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716150" y="1028700"/>
            <a:ext cx="13318919" cy="7525189"/>
          </a:xfrm>
          <a:custGeom>
            <a:avLst/>
            <a:gdLst/>
            <a:ahLst/>
            <a:cxnLst/>
            <a:rect l="l" t="t" r="r" b="b"/>
            <a:pathLst>
              <a:path w="13318919" h="7525189">
                <a:moveTo>
                  <a:pt x="0" y="0"/>
                </a:moveTo>
                <a:lnTo>
                  <a:pt x="13318919" y="0"/>
                </a:lnTo>
                <a:lnTo>
                  <a:pt x="13318919" y="7525189"/>
                </a:lnTo>
                <a:lnTo>
                  <a:pt x="0" y="7525189"/>
                </a:lnTo>
                <a:lnTo>
                  <a:pt x="0" y="0"/>
                </a:lnTo>
                <a:close/>
              </a:path>
            </a:pathLst>
          </a:custGeom>
          <a:blipFill>
            <a:blip r:embed="rId2"/>
            <a:stretch>
              <a:fillRect/>
            </a:stretch>
          </a:blipFill>
        </p:spPr>
        <p:txBody>
          <a:bodyPr/>
          <a:lstStyle/>
          <a:p>
            <a:endParaRPr lang="en-IN"/>
          </a:p>
        </p:txBody>
      </p:sp>
      <p:sp>
        <p:nvSpPr>
          <p:cNvPr id="9" name="TextBox 9"/>
          <p:cNvSpPr txBox="1"/>
          <p:nvPr/>
        </p:nvSpPr>
        <p:spPr>
          <a:xfrm>
            <a:off x="6246479" y="8787968"/>
            <a:ext cx="11012821" cy="1312730"/>
          </a:xfrm>
          <a:prstGeom prst="rect">
            <a:avLst/>
          </a:prstGeom>
        </p:spPr>
        <p:txBody>
          <a:bodyPr lIns="0" tIns="0" rIns="0" bIns="0" rtlCol="0" anchor="t">
            <a:spAutoFit/>
          </a:bodyPr>
          <a:lstStyle/>
          <a:p>
            <a:pPr algn="ctr">
              <a:lnSpc>
                <a:spcPts val="3426"/>
              </a:lnSpc>
              <a:spcBef>
                <a:spcPct val="0"/>
              </a:spcBef>
            </a:pPr>
            <a:r>
              <a:rPr lang="en-US" sz="2447" b="1">
                <a:solidFill>
                  <a:srgbClr val="000000"/>
                </a:solidFill>
                <a:latin typeface="Poppins 1 Bold"/>
                <a:ea typeface="Poppins 1 Bold"/>
                <a:cs typeface="Poppins 1 Bold"/>
                <a:sym typeface="Poppins 1 Bold"/>
              </a:rPr>
              <a:t>The new variable DM, created by summing drug effects, shows a strong correlation with insulin levels, likely due to insulin being the most prescribed diabetes medication.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sp>
        <p:nvSpPr>
          <p:cNvPr id="2" name="Freeform 2"/>
          <p:cNvSpPr/>
          <p:nvPr/>
        </p:nvSpPr>
        <p:spPr>
          <a:xfrm>
            <a:off x="2558819" y="1343434"/>
            <a:ext cx="12746553" cy="7600132"/>
          </a:xfrm>
          <a:custGeom>
            <a:avLst/>
            <a:gdLst/>
            <a:ahLst/>
            <a:cxnLst/>
            <a:rect l="l" t="t" r="r" b="b"/>
            <a:pathLst>
              <a:path w="12746553" h="7600132">
                <a:moveTo>
                  <a:pt x="0" y="0"/>
                </a:moveTo>
                <a:lnTo>
                  <a:pt x="12746553" y="0"/>
                </a:lnTo>
                <a:lnTo>
                  <a:pt x="12746553" y="7600132"/>
                </a:lnTo>
                <a:lnTo>
                  <a:pt x="0" y="7600132"/>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rot="1818284">
            <a:off x="-932631" y="-9772659"/>
            <a:ext cx="3194203" cy="15364540"/>
            <a:chOff x="0" y="0"/>
            <a:chExt cx="841272" cy="4046628"/>
          </a:xfrm>
        </p:grpSpPr>
        <p:sp>
          <p:nvSpPr>
            <p:cNvPr id="4" name="Freeform 4"/>
            <p:cNvSpPr/>
            <p:nvPr/>
          </p:nvSpPr>
          <p:spPr>
            <a:xfrm>
              <a:off x="0" y="0"/>
              <a:ext cx="841272" cy="4046628"/>
            </a:xfrm>
            <a:custGeom>
              <a:avLst/>
              <a:gdLst/>
              <a:ahLst/>
              <a:cxnLst/>
              <a:rect l="l" t="t" r="r" b="b"/>
              <a:pathLst>
                <a:path w="841272" h="4046628">
                  <a:moveTo>
                    <a:pt x="0" y="0"/>
                  </a:moveTo>
                  <a:lnTo>
                    <a:pt x="841272" y="0"/>
                  </a:lnTo>
                  <a:lnTo>
                    <a:pt x="841272" y="4046628"/>
                  </a:lnTo>
                  <a:lnTo>
                    <a:pt x="0" y="4046628"/>
                  </a:lnTo>
                  <a:close/>
                </a:path>
              </a:pathLst>
            </a:custGeom>
            <a:solidFill>
              <a:srgbClr val="2D8BBA"/>
            </a:solidFill>
          </p:spPr>
          <p:txBody>
            <a:bodyPr/>
            <a:lstStyle/>
            <a:p>
              <a:endParaRPr lang="en-IN"/>
            </a:p>
          </p:txBody>
        </p:sp>
        <p:sp>
          <p:nvSpPr>
            <p:cNvPr id="5" name="TextBox 5"/>
            <p:cNvSpPr txBox="1"/>
            <p:nvPr/>
          </p:nvSpPr>
          <p:spPr>
            <a:xfrm>
              <a:off x="0" y="-57150"/>
              <a:ext cx="841272" cy="4103778"/>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rot="1818284">
            <a:off x="-485982" y="-1893131"/>
            <a:ext cx="274711" cy="11053763"/>
            <a:chOff x="0" y="0"/>
            <a:chExt cx="72352" cy="2911279"/>
          </a:xfrm>
        </p:grpSpPr>
        <p:sp>
          <p:nvSpPr>
            <p:cNvPr id="7" name="Freeform 7"/>
            <p:cNvSpPr/>
            <p:nvPr/>
          </p:nvSpPr>
          <p:spPr>
            <a:xfrm>
              <a:off x="0" y="0"/>
              <a:ext cx="72352" cy="2911279"/>
            </a:xfrm>
            <a:custGeom>
              <a:avLst/>
              <a:gdLst/>
              <a:ahLst/>
              <a:cxnLst/>
              <a:rect l="l" t="t" r="r" b="b"/>
              <a:pathLst>
                <a:path w="72352" h="2911279">
                  <a:moveTo>
                    <a:pt x="0" y="0"/>
                  </a:moveTo>
                  <a:lnTo>
                    <a:pt x="72352" y="0"/>
                  </a:lnTo>
                  <a:lnTo>
                    <a:pt x="72352" y="2911279"/>
                  </a:lnTo>
                  <a:lnTo>
                    <a:pt x="0" y="2911279"/>
                  </a:lnTo>
                  <a:close/>
                </a:path>
              </a:pathLst>
            </a:custGeom>
            <a:solidFill>
              <a:srgbClr val="2D8BBA"/>
            </a:solidFill>
          </p:spPr>
          <p:txBody>
            <a:bodyPr/>
            <a:lstStyle/>
            <a:p>
              <a:endParaRPr lang="en-IN"/>
            </a:p>
          </p:txBody>
        </p:sp>
        <p:sp>
          <p:nvSpPr>
            <p:cNvPr id="8" name="TextBox 8"/>
            <p:cNvSpPr txBox="1"/>
            <p:nvPr/>
          </p:nvSpPr>
          <p:spPr>
            <a:xfrm>
              <a:off x="0" y="-57150"/>
              <a:ext cx="72352" cy="2968429"/>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33333">
              <a:srgbClr val="FFFFFF">
                <a:alpha val="100000"/>
              </a:srgbClr>
            </a:gs>
            <a:gs pos="66667">
              <a:srgbClr val="FFFFFF">
                <a:alpha val="100000"/>
              </a:srgbClr>
            </a:gs>
            <a:gs pos="100000">
              <a:srgbClr val="0B47C0">
                <a:alpha val="295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rot="1818284">
            <a:off x="16690898" y="5193148"/>
            <a:ext cx="3194203" cy="7569921"/>
            <a:chOff x="0" y="0"/>
            <a:chExt cx="841272" cy="1993724"/>
          </a:xfrm>
        </p:grpSpPr>
        <p:sp>
          <p:nvSpPr>
            <p:cNvPr id="3" name="Freeform 3"/>
            <p:cNvSpPr/>
            <p:nvPr/>
          </p:nvSpPr>
          <p:spPr>
            <a:xfrm>
              <a:off x="0" y="0"/>
              <a:ext cx="841272" cy="1993724"/>
            </a:xfrm>
            <a:custGeom>
              <a:avLst/>
              <a:gdLst/>
              <a:ahLst/>
              <a:cxnLst/>
              <a:rect l="l" t="t" r="r" b="b"/>
              <a:pathLst>
                <a:path w="841272" h="1993724">
                  <a:moveTo>
                    <a:pt x="0" y="0"/>
                  </a:moveTo>
                  <a:lnTo>
                    <a:pt x="841272" y="0"/>
                  </a:lnTo>
                  <a:lnTo>
                    <a:pt x="841272" y="1993724"/>
                  </a:lnTo>
                  <a:lnTo>
                    <a:pt x="0" y="1993724"/>
                  </a:lnTo>
                  <a:close/>
                </a:path>
              </a:pathLst>
            </a:custGeom>
            <a:solidFill>
              <a:srgbClr val="2D8BBA"/>
            </a:solidFill>
          </p:spPr>
          <p:txBody>
            <a:bodyPr/>
            <a:lstStyle/>
            <a:p>
              <a:endParaRPr lang="en-IN"/>
            </a:p>
          </p:txBody>
        </p:sp>
        <p:sp>
          <p:nvSpPr>
            <p:cNvPr id="4" name="TextBox 4"/>
            <p:cNvSpPr txBox="1"/>
            <p:nvPr/>
          </p:nvSpPr>
          <p:spPr>
            <a:xfrm>
              <a:off x="0" y="-57150"/>
              <a:ext cx="841272" cy="2050874"/>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723511" y="2188524"/>
            <a:ext cx="15824910" cy="7832466"/>
          </a:xfrm>
          <a:prstGeom prst="rect">
            <a:avLst/>
          </a:prstGeom>
        </p:spPr>
        <p:txBody>
          <a:bodyPr lIns="0" tIns="0" rIns="0" bIns="0" rtlCol="0" anchor="t">
            <a:spAutoFit/>
          </a:bodyPr>
          <a:lstStyle/>
          <a:p>
            <a:pPr algn="l">
              <a:lnSpc>
                <a:spcPts val="4074"/>
              </a:lnSpc>
            </a:pPr>
            <a:r>
              <a:rPr lang="en-US" sz="2910">
                <a:solidFill>
                  <a:srgbClr val="000000"/>
                </a:solidFill>
                <a:latin typeface="Poppins 1"/>
                <a:ea typeface="Poppins 1"/>
                <a:cs typeface="Poppins 1"/>
                <a:sym typeface="Poppins 1"/>
              </a:rPr>
              <a:t>Handling Missing Values:</a:t>
            </a:r>
          </a:p>
          <a:p>
            <a:pPr marL="628318" lvl="1" indent="-314159" algn="l">
              <a:lnSpc>
                <a:spcPts val="4074"/>
              </a:lnSpc>
              <a:buFont typeface="Arial"/>
              <a:buChar char="•"/>
            </a:pPr>
            <a:r>
              <a:rPr lang="en-US" sz="2910">
                <a:solidFill>
                  <a:srgbClr val="000000"/>
                </a:solidFill>
                <a:latin typeface="Poppins 1"/>
                <a:ea typeface="Poppins 1"/>
                <a:cs typeface="Poppins 1"/>
                <a:sym typeface="Poppins 1"/>
              </a:rPr>
              <a:t>Admission Type ID, Race, Discharge Disposition ID: Imputed using mode due to low missing values (~10%) and MCAR nature.</a:t>
            </a:r>
          </a:p>
          <a:p>
            <a:pPr marL="628318" lvl="1" indent="-314159" algn="l">
              <a:lnSpc>
                <a:spcPts val="4074"/>
              </a:lnSpc>
              <a:buFont typeface="Arial"/>
              <a:buChar char="•"/>
            </a:pPr>
            <a:r>
              <a:rPr lang="en-US" sz="2910">
                <a:solidFill>
                  <a:srgbClr val="000000"/>
                </a:solidFill>
                <a:latin typeface="Poppins 1"/>
                <a:ea typeface="Poppins 1"/>
                <a:cs typeface="Poppins 1"/>
                <a:sym typeface="Poppins 1"/>
              </a:rPr>
              <a:t>Weight: Removed due to 96% missing values.</a:t>
            </a:r>
          </a:p>
          <a:p>
            <a:pPr marL="628318" lvl="1" indent="-314159" algn="l">
              <a:lnSpc>
                <a:spcPts val="4074"/>
              </a:lnSpc>
              <a:buFont typeface="Arial"/>
              <a:buChar char="•"/>
            </a:pPr>
            <a:r>
              <a:rPr lang="en-US" sz="2910">
                <a:solidFill>
                  <a:srgbClr val="000000"/>
                </a:solidFill>
                <a:latin typeface="Poppins 1"/>
                <a:ea typeface="Poppins 1"/>
                <a:cs typeface="Poppins 1"/>
                <a:sym typeface="Poppins 1"/>
              </a:rPr>
              <a:t>Medical Specialty: Imputed using Random Forest due to high missing values (48%) and its ability to handle categorical data without assumptions</a:t>
            </a:r>
          </a:p>
          <a:p>
            <a:pPr algn="l">
              <a:lnSpc>
                <a:spcPts val="4074"/>
              </a:lnSpc>
            </a:pPr>
            <a:r>
              <a:rPr lang="en-US" sz="2910">
                <a:solidFill>
                  <a:srgbClr val="000000"/>
                </a:solidFill>
                <a:latin typeface="Poppins 1"/>
                <a:ea typeface="Poppins 1"/>
                <a:cs typeface="Poppins 1"/>
                <a:sym typeface="Poppins 1"/>
              </a:rPr>
              <a:t>Analysis of HbA1c and Medication Changes</a:t>
            </a:r>
          </a:p>
          <a:p>
            <a:pPr marL="628318" lvl="1" indent="-314159" algn="l">
              <a:lnSpc>
                <a:spcPts val="4074"/>
              </a:lnSpc>
              <a:buFont typeface="Arial"/>
              <a:buChar char="•"/>
            </a:pPr>
            <a:r>
              <a:rPr lang="en-US" sz="2910">
                <a:solidFill>
                  <a:srgbClr val="000000"/>
                </a:solidFill>
                <a:latin typeface="Poppins 1"/>
                <a:ea typeface="Poppins 1"/>
                <a:cs typeface="Poppins 1"/>
                <a:sym typeface="Poppins 1"/>
              </a:rPr>
              <a:t>Chi-Square Test: Assessed correlations between HbA1c levels and medication changes.</a:t>
            </a:r>
          </a:p>
          <a:p>
            <a:pPr marL="628318" lvl="1" indent="-314159" algn="l">
              <a:lnSpc>
                <a:spcPts val="4074"/>
              </a:lnSpc>
              <a:buFont typeface="Arial"/>
              <a:buChar char="•"/>
            </a:pPr>
            <a:r>
              <a:rPr lang="en-US" sz="2910">
                <a:solidFill>
                  <a:srgbClr val="000000"/>
                </a:solidFill>
                <a:latin typeface="Poppins 1"/>
                <a:ea typeface="Poppins 1"/>
                <a:cs typeface="Poppins 1"/>
                <a:sym typeface="Poppins 1"/>
              </a:rPr>
              <a:t>Confusion Matrix: Visualized changes for HbA1c categories (No test, Normal, &gt;7, &gt;8).</a:t>
            </a:r>
          </a:p>
          <a:p>
            <a:pPr algn="l">
              <a:lnSpc>
                <a:spcPts val="4074"/>
              </a:lnSpc>
            </a:pPr>
            <a:r>
              <a:rPr lang="en-US" sz="2910">
                <a:solidFill>
                  <a:srgbClr val="000000"/>
                </a:solidFill>
                <a:latin typeface="Poppins 1"/>
                <a:ea typeface="Poppins 1"/>
                <a:cs typeface="Poppins 1"/>
                <a:sym typeface="Poppins 1"/>
              </a:rPr>
              <a:t>Predictive Modeling for Readmission</a:t>
            </a:r>
          </a:p>
          <a:p>
            <a:pPr marL="628318" lvl="1" indent="-314159" algn="l">
              <a:lnSpc>
                <a:spcPts val="4074"/>
              </a:lnSpc>
              <a:buFont typeface="Arial"/>
              <a:buChar char="•"/>
            </a:pPr>
            <a:r>
              <a:rPr lang="en-US" sz="2910">
                <a:solidFill>
                  <a:srgbClr val="000000"/>
                </a:solidFill>
                <a:latin typeface="Poppins 1"/>
                <a:ea typeface="Poppins 1"/>
                <a:cs typeface="Poppins 1"/>
                <a:sym typeface="Poppins 1"/>
              </a:rPr>
              <a:t>Models: Logistic Regression, Random Forest, XGBoost.</a:t>
            </a:r>
          </a:p>
          <a:p>
            <a:pPr marL="628318" lvl="1" indent="-314159" algn="l">
              <a:lnSpc>
                <a:spcPts val="4074"/>
              </a:lnSpc>
              <a:buFont typeface="Arial"/>
              <a:buChar char="•"/>
            </a:pPr>
            <a:r>
              <a:rPr lang="en-US" sz="2910">
                <a:solidFill>
                  <a:srgbClr val="000000"/>
                </a:solidFill>
                <a:latin typeface="Poppins 1"/>
                <a:ea typeface="Poppins 1"/>
                <a:cs typeface="Poppins 1"/>
                <a:sym typeface="Poppins 1"/>
              </a:rPr>
              <a:t>Focus: Impact of HbA1c levels on readmission, addressing non-linear and imbalanced data.</a:t>
            </a:r>
          </a:p>
          <a:p>
            <a:pPr algn="l">
              <a:lnSpc>
                <a:spcPts val="5054"/>
              </a:lnSpc>
            </a:pPr>
            <a:endParaRPr lang="en-US" sz="2910">
              <a:solidFill>
                <a:srgbClr val="000000"/>
              </a:solidFill>
              <a:latin typeface="Poppins 1"/>
              <a:ea typeface="Poppins 1"/>
              <a:cs typeface="Poppins 1"/>
              <a:sym typeface="Poppins 1"/>
            </a:endParaRPr>
          </a:p>
        </p:txBody>
      </p:sp>
      <p:sp>
        <p:nvSpPr>
          <p:cNvPr id="6" name="TextBox 6"/>
          <p:cNvSpPr txBox="1"/>
          <p:nvPr/>
        </p:nvSpPr>
        <p:spPr>
          <a:xfrm>
            <a:off x="6117074" y="442912"/>
            <a:ext cx="6053852" cy="1114425"/>
          </a:xfrm>
          <a:prstGeom prst="rect">
            <a:avLst/>
          </a:prstGeom>
        </p:spPr>
        <p:txBody>
          <a:bodyPr lIns="0" tIns="0" rIns="0" bIns="0" rtlCol="0" anchor="t">
            <a:spAutoFit/>
          </a:bodyPr>
          <a:lstStyle/>
          <a:p>
            <a:pPr marL="0" lvl="0" indent="0" algn="ctr">
              <a:lnSpc>
                <a:spcPts val="8399"/>
              </a:lnSpc>
              <a:spcBef>
                <a:spcPct val="0"/>
              </a:spcBef>
            </a:pPr>
            <a:r>
              <a:rPr lang="en-US" sz="6999" b="1" u="none" strike="noStrike">
                <a:solidFill>
                  <a:srgbClr val="431096"/>
                </a:solidFill>
                <a:latin typeface="Poppins 1 Bold"/>
                <a:ea typeface="Poppins 1 Bold"/>
                <a:cs typeface="Poppins 1 Bold"/>
                <a:sym typeface="Poppins 1 Bold"/>
              </a:rPr>
              <a:t>Methodology</a:t>
            </a:r>
          </a:p>
        </p:txBody>
      </p:sp>
      <p:grpSp>
        <p:nvGrpSpPr>
          <p:cNvPr id="7" name="Group 7"/>
          <p:cNvGrpSpPr/>
          <p:nvPr/>
        </p:nvGrpSpPr>
        <p:grpSpPr>
          <a:xfrm rot="1818284">
            <a:off x="-2369833" y="-2227623"/>
            <a:ext cx="3194203" cy="7569921"/>
            <a:chOff x="0" y="0"/>
            <a:chExt cx="841272" cy="1993724"/>
          </a:xfrm>
        </p:grpSpPr>
        <p:sp>
          <p:nvSpPr>
            <p:cNvPr id="8" name="Freeform 8"/>
            <p:cNvSpPr/>
            <p:nvPr/>
          </p:nvSpPr>
          <p:spPr>
            <a:xfrm>
              <a:off x="0" y="0"/>
              <a:ext cx="841272" cy="1993724"/>
            </a:xfrm>
            <a:custGeom>
              <a:avLst/>
              <a:gdLst/>
              <a:ahLst/>
              <a:cxnLst/>
              <a:rect l="l" t="t" r="r" b="b"/>
              <a:pathLst>
                <a:path w="841272" h="1993724">
                  <a:moveTo>
                    <a:pt x="0" y="0"/>
                  </a:moveTo>
                  <a:lnTo>
                    <a:pt x="841272" y="0"/>
                  </a:lnTo>
                  <a:lnTo>
                    <a:pt x="841272" y="1993724"/>
                  </a:lnTo>
                  <a:lnTo>
                    <a:pt x="0" y="1993724"/>
                  </a:lnTo>
                  <a:close/>
                </a:path>
              </a:pathLst>
            </a:custGeom>
            <a:solidFill>
              <a:srgbClr val="2D8BBA"/>
            </a:solidFill>
          </p:spPr>
          <p:txBody>
            <a:bodyPr/>
            <a:lstStyle/>
            <a:p>
              <a:endParaRPr lang="en-IN"/>
            </a:p>
          </p:txBody>
        </p:sp>
        <p:sp>
          <p:nvSpPr>
            <p:cNvPr id="9" name="TextBox 9"/>
            <p:cNvSpPr txBox="1"/>
            <p:nvPr/>
          </p:nvSpPr>
          <p:spPr>
            <a:xfrm>
              <a:off x="0" y="-57150"/>
              <a:ext cx="841272" cy="2050874"/>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rot="-9020169">
            <a:off x="14095844" y="6608391"/>
            <a:ext cx="210096" cy="11053763"/>
            <a:chOff x="0" y="0"/>
            <a:chExt cx="55334" cy="2911279"/>
          </a:xfrm>
        </p:grpSpPr>
        <p:sp>
          <p:nvSpPr>
            <p:cNvPr id="11" name="Freeform 11"/>
            <p:cNvSpPr/>
            <p:nvPr/>
          </p:nvSpPr>
          <p:spPr>
            <a:xfrm>
              <a:off x="0" y="0"/>
              <a:ext cx="55334" cy="2911279"/>
            </a:xfrm>
            <a:custGeom>
              <a:avLst/>
              <a:gdLst/>
              <a:ahLst/>
              <a:cxnLst/>
              <a:rect l="l" t="t" r="r" b="b"/>
              <a:pathLst>
                <a:path w="55334" h="2911279">
                  <a:moveTo>
                    <a:pt x="0" y="0"/>
                  </a:moveTo>
                  <a:lnTo>
                    <a:pt x="55334" y="0"/>
                  </a:lnTo>
                  <a:lnTo>
                    <a:pt x="55334" y="2911279"/>
                  </a:lnTo>
                  <a:lnTo>
                    <a:pt x="0" y="2911279"/>
                  </a:lnTo>
                  <a:close/>
                </a:path>
              </a:pathLst>
            </a:custGeom>
            <a:gradFill rotWithShape="1">
              <a:gsLst>
                <a:gs pos="0">
                  <a:srgbClr val="C405B7">
                    <a:alpha val="100000"/>
                  </a:srgbClr>
                </a:gs>
                <a:gs pos="50000">
                  <a:srgbClr val="054CC4">
                    <a:alpha val="100000"/>
                  </a:srgbClr>
                </a:gs>
                <a:gs pos="100000">
                  <a:srgbClr val="51048D">
                    <a:alpha val="100000"/>
                  </a:srgbClr>
                </a:gs>
              </a:gsLst>
              <a:lin ang="5400000"/>
            </a:gradFill>
          </p:spPr>
          <p:txBody>
            <a:bodyPr/>
            <a:lstStyle/>
            <a:p>
              <a:endParaRPr lang="en-IN"/>
            </a:p>
          </p:txBody>
        </p:sp>
        <p:sp>
          <p:nvSpPr>
            <p:cNvPr id="12" name="TextBox 12"/>
            <p:cNvSpPr txBox="1"/>
            <p:nvPr/>
          </p:nvSpPr>
          <p:spPr>
            <a:xfrm>
              <a:off x="0" y="-57150"/>
              <a:ext cx="55334" cy="2968429"/>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749</Words>
  <Application>Microsoft Office PowerPoint</Application>
  <PresentationFormat>Custom</PresentationFormat>
  <Paragraphs>138</Paragraphs>
  <Slides>13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Poppins 1 Semi-Bold</vt:lpstr>
      <vt:lpstr>Calibri</vt:lpstr>
      <vt:lpstr>Poppins 1</vt:lpstr>
      <vt:lpstr>Arial</vt:lpstr>
      <vt:lpstr>Canva Sans Bold</vt:lpstr>
      <vt:lpstr>Poppins 1 Bold</vt:lpstr>
      <vt:lpstr>Poppins 2 Semi-Bold</vt:lpstr>
      <vt:lpstr>Canva Sans</vt:lpstr>
      <vt:lpstr>Poppins 2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&amp;  white business profile presentation</dc:title>
  <cp:lastModifiedBy>SAYALI MAHURKAR - 86062400055</cp:lastModifiedBy>
  <cp:revision>3</cp:revision>
  <dcterms:created xsi:type="dcterms:W3CDTF">2006-08-16T00:00:00Z</dcterms:created>
  <dcterms:modified xsi:type="dcterms:W3CDTF">2025-01-11T13:24:21Z</dcterms:modified>
  <dc:identifier>DAGbww7BhtU</dc:identifier>
</cp:coreProperties>
</file>

<file path=docProps/thumbnail.jpeg>
</file>